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540" r:id="rId2"/>
    <p:sldId id="562" r:id="rId3"/>
    <p:sldId id="563" r:id="rId4"/>
    <p:sldId id="564" r:id="rId5"/>
    <p:sldId id="542" r:id="rId6"/>
    <p:sldId id="548" r:id="rId7"/>
    <p:sldId id="565" r:id="rId8"/>
    <p:sldId id="566" r:id="rId9"/>
    <p:sldId id="557" r:id="rId10"/>
    <p:sldId id="559" r:id="rId11"/>
    <p:sldId id="552" r:id="rId12"/>
    <p:sldId id="556" r:id="rId13"/>
    <p:sldId id="544" r:id="rId14"/>
    <p:sldId id="561" r:id="rId15"/>
  </p:sldIdLst>
  <p:sldSz cx="9144000" cy="6858000" type="screen4x3"/>
  <p:notesSz cx="6799263" cy="9929813"/>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Bo" initials="" lastIdx="1" clrIdx="0"/>
  <p:cmAuthor id="1" name="Anette Michel" initials="AM" lastIdx="2" clrIdx="1"/>
  <p:cmAuthor id="2" name="Thérèse KREITZ" initials="TK" lastIdx="2" clrIdx="2"/>
  <p:cmAuthor id="3" name="Maike Hepp" initials="MH" lastIdx="1" clrIdx="3">
    <p:extLst/>
  </p:cmAuthor>
  <p:cmAuthor id="4" name="Maike Hepp" initials="MH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1A9"/>
    <a:srgbClr val="F67E61"/>
    <a:srgbClr val="FF746E"/>
    <a:srgbClr val="FF7146"/>
    <a:srgbClr val="0DC21B"/>
    <a:srgbClr val="FF6142"/>
    <a:srgbClr val="FF8668"/>
    <a:srgbClr val="FF0B20"/>
    <a:srgbClr val="1D8D08"/>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2" autoAdjust="0"/>
    <p:restoredTop sz="91185" autoAdjust="0"/>
  </p:normalViewPr>
  <p:slideViewPr>
    <p:cSldViewPr snapToGrid="0">
      <p:cViewPr varScale="1">
        <p:scale>
          <a:sx n="80" d="100"/>
          <a:sy n="80" d="100"/>
        </p:scale>
        <p:origin x="1944" y="58"/>
      </p:cViewPr>
      <p:guideLst>
        <p:guide orient="horz" pos="2160"/>
        <p:guide pos="2880"/>
      </p:guideLst>
    </p:cSldViewPr>
  </p:slideViewPr>
  <p:outlineViewPr>
    <p:cViewPr>
      <p:scale>
        <a:sx n="33" d="100"/>
        <a:sy n="33" d="100"/>
      </p:scale>
      <p:origin x="48" y="5521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6" d="100"/>
          <a:sy n="76" d="100"/>
        </p:scale>
        <p:origin x="-1866" y="-96"/>
      </p:cViewPr>
      <p:guideLst>
        <p:guide orient="horz" pos="3128"/>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de-CH"/>
          </a:p>
        </p:txBody>
      </p:sp>
      <p:sp>
        <p:nvSpPr>
          <p:cNvPr id="3" name="Datumsplatzhalter 2"/>
          <p:cNvSpPr>
            <a:spLocks noGrp="1"/>
          </p:cNvSpPr>
          <p:nvPr>
            <p:ph type="dt" sz="quarter"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FA818883-0746-3549-8464-041F8AC07753}" type="datetime1">
              <a:rPr lang="de-DE"/>
              <a:pPr>
                <a:defRPr/>
              </a:pPr>
              <a:t>08.02.2019</a:t>
            </a:fld>
            <a:endParaRPr lang="de-CH"/>
          </a:p>
        </p:txBody>
      </p:sp>
      <p:sp>
        <p:nvSpPr>
          <p:cNvPr id="4" name="Fußzeilenplatzhalt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de-CH"/>
          </a:p>
        </p:txBody>
      </p:sp>
      <p:sp>
        <p:nvSpPr>
          <p:cNvPr id="5" name="Foliennummernplatzhalter 4"/>
          <p:cNvSpPr>
            <a:spLocks noGrp="1"/>
          </p:cNvSpPr>
          <p:nvPr>
            <p:ph type="sldNum" sz="quarter" idx="3"/>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D16269E-71EA-3145-A80A-BD9E76760CEA}" type="slidenum">
              <a:rPr lang="de-CH"/>
              <a:pPr>
                <a:defRPr/>
              </a:pPr>
              <a:t>‹N°›</a:t>
            </a:fld>
            <a:endParaRPr lang="de-CH"/>
          </a:p>
        </p:txBody>
      </p:sp>
    </p:spTree>
    <p:extLst>
      <p:ext uri="{BB962C8B-B14F-4D97-AF65-F5344CB8AC3E}">
        <p14:creationId xmlns:p14="http://schemas.microsoft.com/office/powerpoint/2010/main" val="1056298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CH"/>
          </a:p>
        </p:txBody>
      </p:sp>
      <p:sp>
        <p:nvSpPr>
          <p:cNvPr id="3" name="Datumsplatzhalt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4CD269AB-FBF5-824A-A8A9-43A92C35FB37}" type="datetime1">
              <a:rPr lang="de-DE"/>
              <a:pPr>
                <a:defRPr/>
              </a:pPr>
              <a:t>08.02.2019</a:t>
            </a:fld>
            <a:endParaRPr lang="de-CH"/>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927" y="4716661"/>
            <a:ext cx="5439410" cy="4468416"/>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CH"/>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96A8330-2856-A341-A5CE-AB4C2DEAEB7D}" type="slidenum">
              <a:rPr lang="de-CH"/>
              <a:pPr>
                <a:defRPr/>
              </a:pPr>
              <a:t>‹N°›</a:t>
            </a:fld>
            <a:endParaRPr lang="de-CH"/>
          </a:p>
        </p:txBody>
      </p:sp>
    </p:spTree>
    <p:extLst>
      <p:ext uri="{BB962C8B-B14F-4D97-AF65-F5344CB8AC3E}">
        <p14:creationId xmlns:p14="http://schemas.microsoft.com/office/powerpoint/2010/main" val="27018560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de-CH" baseline="0" dirty="0">
              <a:latin typeface="Calibri" charset="0"/>
              <a:ea typeface="ＭＳ Ｐゴシック" charset="0"/>
              <a:cs typeface="ＭＳ Ｐゴシック" charset="0"/>
            </a:endParaRPr>
          </a:p>
        </p:txBody>
      </p:sp>
      <p:sp>
        <p:nvSpPr>
          <p:cNvPr id="9219"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5F5F61-8C37-5248-B3BA-617AB27A7897}" type="slidenum">
              <a:rPr lang="de-CH" sz="1200">
                <a:latin typeface="Calibri" charset="0"/>
              </a:rPr>
              <a:pPr eaLnBrk="1" hangingPunct="1"/>
              <a:t>1</a:t>
            </a:fld>
            <a:endParaRPr lang="de-CH" sz="1200">
              <a:latin typeface="Calibri" charset="0"/>
            </a:endParaRPr>
          </a:p>
        </p:txBody>
      </p:sp>
    </p:spTree>
    <p:extLst>
      <p:ext uri="{BB962C8B-B14F-4D97-AF65-F5344CB8AC3E}">
        <p14:creationId xmlns:p14="http://schemas.microsoft.com/office/powerpoint/2010/main" val="285045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96A8330-2856-A341-A5CE-AB4C2DEAEB7D}" type="slidenum">
              <a:rPr lang="de-CH" smtClean="0"/>
              <a:pPr>
                <a:defRPr/>
              </a:pPr>
              <a:t>5</a:t>
            </a:fld>
            <a:endParaRPr lang="de-CH"/>
          </a:p>
        </p:txBody>
      </p:sp>
    </p:spTree>
    <p:extLst>
      <p:ext uri="{BB962C8B-B14F-4D97-AF65-F5344CB8AC3E}">
        <p14:creationId xmlns:p14="http://schemas.microsoft.com/office/powerpoint/2010/main" val="349647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9CE72-46C9-6443-BD22-346DEDFBDA1A}" type="slidenum">
              <a:rPr lang="de-DE" sz="1200"/>
              <a:pPr eaLnBrk="1" hangingPunct="1"/>
              <a:t>9</a:t>
            </a:fld>
            <a:endParaRPr lang="de-DE"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29255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94EE5D-DFFB-EF48-93D8-9A74EA1F8B44}" type="slidenum">
              <a:rPr lang="de-DE" sz="1200"/>
              <a:pPr eaLnBrk="1" hangingPunct="1"/>
              <a:t>10</a:t>
            </a:fld>
            <a:endParaRPr lang="de-DE"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ea typeface="ＭＳ Ｐゴシック" charset="0"/>
              <a:cs typeface="ＭＳ Ｐゴシック" charset="0"/>
            </a:endParaRPr>
          </a:p>
        </p:txBody>
      </p:sp>
    </p:spTree>
    <p:extLst>
      <p:ext uri="{BB962C8B-B14F-4D97-AF65-F5344CB8AC3E}">
        <p14:creationId xmlns:p14="http://schemas.microsoft.com/office/powerpoint/2010/main" val="100693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GB" sz="2000" dirty="0"/>
              <a:t>25 product categories: Household appliances, office equipment, TVs, building components, lighting, professional refrigeration, cars</a:t>
            </a:r>
          </a:p>
          <a:p>
            <a:endParaRPr lang="fr-FR" dirty="0"/>
          </a:p>
        </p:txBody>
      </p:sp>
      <p:sp>
        <p:nvSpPr>
          <p:cNvPr id="4" name="Espace réservé du numéro de diapositive 3"/>
          <p:cNvSpPr>
            <a:spLocks noGrp="1"/>
          </p:cNvSpPr>
          <p:nvPr>
            <p:ph type="sldNum" sz="quarter" idx="10"/>
          </p:nvPr>
        </p:nvSpPr>
        <p:spPr/>
        <p:txBody>
          <a:bodyPr/>
          <a:lstStyle/>
          <a:p>
            <a:pPr>
              <a:defRPr/>
            </a:pPr>
            <a:fld id="{C96A8330-2856-A341-A5CE-AB4C2DEAEB7D}" type="slidenum">
              <a:rPr lang="de-CH" smtClean="0"/>
              <a:pPr>
                <a:defRPr/>
              </a:pPr>
              <a:t>12</a:t>
            </a:fld>
            <a:endParaRPr lang="de-CH"/>
          </a:p>
        </p:txBody>
      </p:sp>
    </p:spTree>
    <p:extLst>
      <p:ext uri="{BB962C8B-B14F-4D97-AF65-F5344CB8AC3E}">
        <p14:creationId xmlns:p14="http://schemas.microsoft.com/office/powerpoint/2010/main" val="20512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2F5588FD-B15B-D943-87FA-BCB428BE259C}" type="slidenum">
              <a:rPr lang="en-US" smtClean="0"/>
              <a:t>13</a:t>
            </a:fld>
            <a:endParaRPr lang="en-US"/>
          </a:p>
        </p:txBody>
      </p:sp>
    </p:spTree>
    <p:extLst>
      <p:ext uri="{BB962C8B-B14F-4D97-AF65-F5344CB8AC3E}">
        <p14:creationId xmlns:p14="http://schemas.microsoft.com/office/powerpoint/2010/main" val="241483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07999" y="2130425"/>
            <a:ext cx="8184309" cy="1470025"/>
          </a:xfrm>
        </p:spPr>
        <p:txBody>
          <a:bodyPr/>
          <a:lstStyle>
            <a:lvl1pPr>
              <a:defRPr sz="4800" baseline="0">
                <a:solidFill>
                  <a:srgbClr val="002060"/>
                </a:solidFill>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469899" y="5002226"/>
            <a:ext cx="8222409" cy="903274"/>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414190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aseline="0">
                <a:solidFill>
                  <a:srgbClr val="002060"/>
                </a:solidFill>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a:solidFill>
                  <a:srgbClr val="002060"/>
                </a:solidFill>
              </a:defRPr>
            </a:lvl1pPr>
            <a:lvl2pPr marL="230400" indent="-230400">
              <a:buClr>
                <a:srgbClr val="002060"/>
              </a:buClr>
              <a:defRPr baseline="0">
                <a:solidFill>
                  <a:srgbClr val="002060"/>
                </a:solidFill>
              </a:defRPr>
            </a:lvl2pPr>
            <a:lvl3pPr marL="539750" indent="-296863">
              <a:buClr>
                <a:srgbClr val="002060"/>
              </a:buClr>
              <a:defRPr baseline="0">
                <a:solidFill>
                  <a:srgbClr val="002060"/>
                </a:solidFill>
              </a:defRPr>
            </a:lvl3pPr>
            <a:lvl4pPr marL="892175" indent="-330200">
              <a:buClr>
                <a:srgbClr val="002060"/>
              </a:buClr>
              <a:defRPr sz="2000" baseline="0">
                <a:solidFill>
                  <a:srgbClr val="002060"/>
                </a:solidFill>
              </a:defRPr>
            </a:lvl4pPr>
            <a:lvl5pPr marL="1168400" indent="-276225">
              <a:buClr>
                <a:srgbClr val="002060"/>
              </a:buClr>
              <a:defRPr baseline="0">
                <a:solidFill>
                  <a:srgbClr val="00206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58889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457200" y="1189823"/>
            <a:ext cx="3905480" cy="489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594034" y="1178806"/>
            <a:ext cx="4092766" cy="489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74610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81000" y="377825"/>
            <a:ext cx="8305800" cy="511175"/>
          </a:xfrm>
        </p:spPr>
        <p:txBody>
          <a:bodyPr/>
          <a:lstStyle/>
          <a:p>
            <a:r>
              <a:rPr lang="de-DE" dirty="0"/>
              <a:t>Titelmasterformat durch Klicken bearbeiten</a:t>
            </a:r>
            <a:endParaRPr lang="de-CH" dirty="0"/>
          </a:p>
        </p:txBody>
      </p:sp>
    </p:spTree>
    <p:extLst>
      <p:ext uri="{BB962C8B-B14F-4D97-AF65-F5344CB8AC3E}">
        <p14:creationId xmlns:p14="http://schemas.microsoft.com/office/powerpoint/2010/main" val="369560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544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428625"/>
            <a:ext cx="822960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de-CH"/>
          </a:p>
        </p:txBody>
      </p:sp>
      <p:sp>
        <p:nvSpPr>
          <p:cNvPr id="1027" name="Textplatzhalt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29" name="Line 23"/>
          <p:cNvSpPr>
            <a:spLocks noChangeShapeType="1"/>
          </p:cNvSpPr>
          <p:nvPr userDrawn="1"/>
        </p:nvSpPr>
        <p:spPr bwMode="auto">
          <a:xfrm>
            <a:off x="457200" y="914400"/>
            <a:ext cx="8242300" cy="25400"/>
          </a:xfrm>
          <a:prstGeom prst="line">
            <a:avLst/>
          </a:prstGeom>
          <a:noFill/>
          <a:ln w="5080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1030" name="Line 23"/>
          <p:cNvSpPr>
            <a:spLocks noChangeShapeType="1"/>
          </p:cNvSpPr>
          <p:nvPr userDrawn="1"/>
        </p:nvSpPr>
        <p:spPr bwMode="auto">
          <a:xfrm>
            <a:off x="457200" y="6210300"/>
            <a:ext cx="8242300" cy="0"/>
          </a:xfrm>
          <a:prstGeom prst="line">
            <a:avLst/>
          </a:prstGeom>
          <a:noFill/>
          <a:ln w="5080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de-DE"/>
          </a:p>
        </p:txBody>
      </p:sp>
      <p:pic>
        <p:nvPicPr>
          <p:cNvPr id="4" name="Bild 3"/>
          <p:cNvPicPr>
            <a:picLocks noChangeAspect="1"/>
          </p:cNvPicPr>
          <p:nvPr userDrawn="1"/>
        </p:nvPicPr>
        <p:blipFill>
          <a:blip r:embed="rId7"/>
          <a:stretch>
            <a:fillRect/>
          </a:stretch>
        </p:blipFill>
        <p:spPr>
          <a:xfrm>
            <a:off x="4490967" y="6276253"/>
            <a:ext cx="386336" cy="508336"/>
          </a:xfrm>
          <a:prstGeom prst="rect">
            <a:avLst/>
          </a:prstGeom>
        </p:spPr>
      </p:pic>
      <p:pic>
        <p:nvPicPr>
          <p:cNvPr id="3" name="Bild 2" descr="logo_ademe.gif"/>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87481" y="6326702"/>
            <a:ext cx="363473" cy="402767"/>
          </a:xfrm>
          <a:prstGeom prst="rect">
            <a:avLst/>
          </a:prstGeom>
        </p:spPr>
      </p:pic>
      <p:pic>
        <p:nvPicPr>
          <p:cNvPr id="2" name="Image 1"/>
          <p:cNvPicPr>
            <a:picLocks noChangeAspect="1"/>
          </p:cNvPicPr>
          <p:nvPr userDrawn="1"/>
        </p:nvPicPr>
        <p:blipFill>
          <a:blip r:embed="rId9"/>
          <a:stretch>
            <a:fillRect/>
          </a:stretch>
        </p:blipFill>
        <p:spPr>
          <a:xfrm>
            <a:off x="3405901" y="6326702"/>
            <a:ext cx="607301" cy="404867"/>
          </a:xfrm>
          <a:prstGeom prst="rect">
            <a:avLst/>
          </a:prstGeom>
        </p:spPr>
      </p:pic>
      <p:pic>
        <p:nvPicPr>
          <p:cNvPr id="6" name="Bild 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57200" y="6326702"/>
            <a:ext cx="1475334" cy="402767"/>
          </a:xfrm>
          <a:prstGeom prst="rect">
            <a:avLst/>
          </a:prstGeom>
        </p:spPr>
      </p:pic>
      <p:sp>
        <p:nvSpPr>
          <p:cNvPr id="14" name="Foliennummernplatzhalter 5"/>
          <p:cNvSpPr txBox="1">
            <a:spLocks/>
          </p:cNvSpPr>
          <p:nvPr userDrawn="1"/>
        </p:nvSpPr>
        <p:spPr>
          <a:xfrm>
            <a:off x="8452237" y="6355047"/>
            <a:ext cx="511044" cy="346075"/>
          </a:xfrm>
          <a:prstGeom prst="rect">
            <a:avLst/>
          </a:prstGeom>
        </p:spPr>
        <p:txBody>
          <a:bodyPr/>
          <a:lstStyle>
            <a:defPPr>
              <a:defRPr lang="de-DE"/>
            </a:defPPr>
            <a:lvl1pPr algn="l" rtl="0" fontAlgn="base">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2095092A-9DCF-EC4E-A03E-972702973A4F}" type="slidenum">
              <a:rPr lang="de-CH" smtClean="0"/>
              <a:pPr>
                <a:defRPr/>
              </a:pPr>
              <a:t>‹N°›</a:t>
            </a:fld>
            <a:endParaRPr lang="de-CH" dirty="0"/>
          </a:p>
        </p:txBody>
      </p:sp>
    </p:spTree>
  </p:cSld>
  <p:clrMap bg1="lt1" tx1="dk1" bg2="lt2" tx2="dk2" accent1="accent1" accent2="accent2" accent3="accent3" accent4="accent4" accent5="accent5" accent6="accent6" hlink="hlink" folHlink="folHlink"/>
  <p:sldLayoutIdLst>
    <p:sldLayoutId id="2147484949" r:id="rId1"/>
    <p:sldLayoutId id="2147484951" r:id="rId2"/>
    <p:sldLayoutId id="2147484952" r:id="rId3"/>
    <p:sldLayoutId id="2147484950" r:id="rId4"/>
    <p:sldLayoutId id="2147484953" r:id="rId5"/>
  </p:sldLayoutIdLst>
  <p:hf hdr="0" ftr="0" dt="0"/>
  <p:txStyles>
    <p:titleStyle>
      <a:lvl1pPr algn="l" rtl="0" eaLnBrk="0" fontAlgn="base" hangingPunct="0">
        <a:spcBef>
          <a:spcPct val="0"/>
        </a:spcBef>
        <a:spcAft>
          <a:spcPct val="0"/>
        </a:spcAft>
        <a:defRPr sz="2800" b="1" kern="1200">
          <a:solidFill>
            <a:srgbClr val="002060"/>
          </a:solidFill>
          <a:latin typeface="Arial" pitchFamily="34" charset="0"/>
          <a:ea typeface="ＭＳ Ｐゴシック" charset="-128"/>
          <a:cs typeface="ＭＳ Ｐゴシック" charset="-128"/>
        </a:defRPr>
      </a:lvl1pPr>
      <a:lvl2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5pPr>
      <a:lvl6pPr marL="457200" algn="l" rtl="0" fontAlgn="base">
        <a:spcBef>
          <a:spcPct val="0"/>
        </a:spcBef>
        <a:spcAft>
          <a:spcPct val="0"/>
        </a:spcAft>
        <a:defRPr sz="2600" b="1">
          <a:solidFill>
            <a:srgbClr val="404040"/>
          </a:solidFill>
          <a:latin typeface="Arial" pitchFamily="34" charset="0"/>
        </a:defRPr>
      </a:lvl6pPr>
      <a:lvl7pPr marL="914400" algn="l" rtl="0" fontAlgn="base">
        <a:spcBef>
          <a:spcPct val="0"/>
        </a:spcBef>
        <a:spcAft>
          <a:spcPct val="0"/>
        </a:spcAft>
        <a:defRPr sz="2600" b="1">
          <a:solidFill>
            <a:srgbClr val="404040"/>
          </a:solidFill>
          <a:latin typeface="Arial" pitchFamily="34" charset="0"/>
        </a:defRPr>
      </a:lvl7pPr>
      <a:lvl8pPr marL="1371600" algn="l" rtl="0" fontAlgn="base">
        <a:spcBef>
          <a:spcPct val="0"/>
        </a:spcBef>
        <a:spcAft>
          <a:spcPct val="0"/>
        </a:spcAft>
        <a:defRPr sz="2600" b="1">
          <a:solidFill>
            <a:srgbClr val="404040"/>
          </a:solidFill>
          <a:latin typeface="Arial" pitchFamily="34" charset="0"/>
        </a:defRPr>
      </a:lvl8pPr>
      <a:lvl9pPr marL="1828800" algn="l" rtl="0" fontAlgn="base">
        <a:spcBef>
          <a:spcPct val="0"/>
        </a:spcBef>
        <a:spcAft>
          <a:spcPct val="0"/>
        </a:spcAft>
        <a:defRPr sz="2600" b="1">
          <a:solidFill>
            <a:srgbClr val="404040"/>
          </a:solidFill>
          <a:latin typeface="Arial" pitchFamily="34" charset="0"/>
        </a:defRPr>
      </a:lvl9pPr>
    </p:titleStyle>
    <p:bodyStyle>
      <a:lvl1pPr marL="342900" indent="-342900" algn="l" rtl="0" eaLnBrk="0" fontAlgn="base" hangingPunct="0">
        <a:spcBef>
          <a:spcPct val="20000"/>
        </a:spcBef>
        <a:spcAft>
          <a:spcPts val="500"/>
        </a:spcAft>
        <a:buFont typeface="Arial" charset="0"/>
        <a:defRPr lang="de-DE" sz="2600" kern="1200" dirty="0">
          <a:solidFill>
            <a:srgbClr val="002060"/>
          </a:solidFill>
          <a:latin typeface="Arial" pitchFamily="34" charset="0"/>
          <a:ea typeface="ＭＳ Ｐゴシック" charset="-128"/>
          <a:cs typeface="ＭＳ Ｐゴシック" charset="-128"/>
        </a:defRPr>
      </a:lvl1pPr>
      <a:lvl2pPr marL="355600" indent="-355600" algn="l" rtl="0" eaLnBrk="0" fontAlgn="base" hangingPunct="0">
        <a:spcBef>
          <a:spcPct val="20000"/>
        </a:spcBef>
        <a:spcAft>
          <a:spcPct val="0"/>
        </a:spcAft>
        <a:buClr>
          <a:srgbClr val="002060"/>
        </a:buClr>
        <a:buFont typeface="Arial" charset="0"/>
        <a:buChar char="•"/>
        <a:defRPr sz="2600" kern="1200">
          <a:solidFill>
            <a:srgbClr val="002060"/>
          </a:solidFill>
          <a:latin typeface="Arial" pitchFamily="34" charset="0"/>
          <a:ea typeface="ＭＳ Ｐゴシック" charset="-128"/>
          <a:cs typeface="+mn-cs"/>
        </a:defRPr>
      </a:lvl2pPr>
      <a:lvl3pPr marL="741363" indent="-385763" algn="l" rtl="0" eaLnBrk="0" fontAlgn="base" hangingPunct="0">
        <a:spcBef>
          <a:spcPct val="20000"/>
        </a:spcBef>
        <a:spcAft>
          <a:spcPct val="0"/>
        </a:spcAft>
        <a:buClr>
          <a:srgbClr val="002060"/>
        </a:buClr>
        <a:buFont typeface="Arial" charset="0"/>
        <a:buChar char="•"/>
        <a:defRPr sz="2200" kern="1200">
          <a:solidFill>
            <a:srgbClr val="002060"/>
          </a:solidFill>
          <a:latin typeface="Arial" pitchFamily="34" charset="0"/>
          <a:ea typeface="ＭＳ Ｐゴシック" charset="-128"/>
          <a:cs typeface="+mn-cs"/>
        </a:defRPr>
      </a:lvl3pPr>
      <a:lvl4pPr marL="1079500" indent="-317500" algn="l" rtl="0" eaLnBrk="0" fontAlgn="base" hangingPunct="0">
        <a:spcBef>
          <a:spcPct val="20000"/>
        </a:spcBef>
        <a:spcAft>
          <a:spcPct val="0"/>
        </a:spcAft>
        <a:buClr>
          <a:srgbClr val="002060"/>
        </a:buClr>
        <a:buFont typeface="Arial" charset="0"/>
        <a:buChar char="•"/>
        <a:defRPr kern="1200">
          <a:solidFill>
            <a:srgbClr val="002060"/>
          </a:solidFill>
          <a:latin typeface="Arial" pitchFamily="34" charset="0"/>
          <a:ea typeface="ＭＳ Ｐゴシック" charset="-128"/>
          <a:cs typeface="+mn-cs"/>
        </a:defRPr>
      </a:lvl4pPr>
      <a:lvl5pPr marL="1346200" indent="-266700" algn="l" rtl="0" eaLnBrk="0" fontAlgn="base" hangingPunct="0">
        <a:spcBef>
          <a:spcPct val="20000"/>
        </a:spcBef>
        <a:spcAft>
          <a:spcPct val="0"/>
        </a:spcAft>
        <a:buClr>
          <a:srgbClr val="002060"/>
        </a:buClr>
        <a:buFont typeface="Arial" charset="0"/>
        <a:buChar char="•"/>
        <a:defRPr kern="1200">
          <a:solidFill>
            <a:srgbClr val="002060"/>
          </a:solidFill>
          <a:latin typeface="Arial"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opten.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sattali@sowatt.net" TargetMode="External"/><Relationship Id="rId2" Type="http://schemas.openxmlformats.org/officeDocument/2006/relationships/hyperlink" Target="mailto:Therese.kreitz@ademe.f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europa.eu/programmes/horizon202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opten.e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51691" y="5049233"/>
            <a:ext cx="373226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de-DE"/>
            </a:defPPr>
            <a:lvl1pPr eaLnBrk="1" hangingPunct="1">
              <a:buFont typeface="Wingdings 2" charset="0"/>
              <a:buNone/>
              <a:defRPr sz="2400">
                <a:solidFill>
                  <a:srgbClr val="002060"/>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2000" dirty="0" smtClean="0"/>
              <a:t>Nicolas </a:t>
            </a:r>
            <a:r>
              <a:rPr lang="en-US" sz="2000" dirty="0" err="1" smtClean="0"/>
              <a:t>Dyèvre</a:t>
            </a:r>
            <a:r>
              <a:rPr lang="en-US" sz="2000" dirty="0" smtClean="0"/>
              <a:t> on behalf of Therese </a:t>
            </a:r>
            <a:r>
              <a:rPr lang="en-US" sz="2000" dirty="0"/>
              <a:t>Kreitz, </a:t>
            </a:r>
            <a:r>
              <a:rPr lang="en-US" sz="2000" dirty="0" smtClean="0"/>
              <a:t>ADEME</a:t>
            </a:r>
            <a:endParaRPr lang="en-US" sz="2000" dirty="0"/>
          </a:p>
          <a:p>
            <a:r>
              <a:rPr lang="en-GB" sz="2000" dirty="0" smtClean="0"/>
              <a:t>February </a:t>
            </a:r>
            <a:r>
              <a:rPr lang="en-GB" sz="2000" dirty="0"/>
              <a:t>2019</a:t>
            </a:r>
          </a:p>
          <a:p>
            <a:endParaRPr lang="en-GB" sz="2000" dirty="0">
              <a:solidFill>
                <a:schemeClr val="accent1">
                  <a:lumMod val="75000"/>
                </a:schemeClr>
              </a:solidFill>
            </a:endParaRPr>
          </a:p>
        </p:txBody>
      </p:sp>
      <p:pic>
        <p:nvPicPr>
          <p:cNvPr id="6" name="Bild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6977" y="1656981"/>
            <a:ext cx="3105150" cy="4407915"/>
          </a:xfrm>
          <a:prstGeom prst="rect">
            <a:avLst/>
          </a:prstGeom>
        </p:spPr>
      </p:pic>
      <p:sp>
        <p:nvSpPr>
          <p:cNvPr id="7" name="Titel 1"/>
          <p:cNvSpPr txBox="1">
            <a:spLocks/>
          </p:cNvSpPr>
          <p:nvPr/>
        </p:nvSpPr>
        <p:spPr bwMode="auto">
          <a:xfrm>
            <a:off x="450139" y="511886"/>
            <a:ext cx="8243722" cy="319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800" b="1" kern="1200" baseline="0">
                <a:solidFill>
                  <a:srgbClr val="002060"/>
                </a:solidFill>
                <a:latin typeface="Arial" pitchFamily="34" charset="0"/>
                <a:ea typeface="ＭＳ Ｐゴシック" charset="-128"/>
                <a:cs typeface="ＭＳ Ｐゴシック" charset="-128"/>
              </a:defRPr>
            </a:lvl1pPr>
            <a:lvl2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800" b="1">
                <a:solidFill>
                  <a:srgbClr val="002060"/>
                </a:solidFill>
                <a:latin typeface="Arial" pitchFamily="34" charset="0"/>
                <a:ea typeface="ＭＳ Ｐゴシック" charset="-128"/>
                <a:cs typeface="ＭＳ Ｐゴシック" charset="-128"/>
              </a:defRPr>
            </a:lvl5pPr>
            <a:lvl6pPr marL="457200" algn="l" rtl="0" fontAlgn="base">
              <a:spcBef>
                <a:spcPct val="0"/>
              </a:spcBef>
              <a:spcAft>
                <a:spcPct val="0"/>
              </a:spcAft>
              <a:defRPr sz="2600" b="1">
                <a:solidFill>
                  <a:srgbClr val="404040"/>
                </a:solidFill>
                <a:latin typeface="Arial" pitchFamily="34" charset="0"/>
              </a:defRPr>
            </a:lvl6pPr>
            <a:lvl7pPr marL="914400" algn="l" rtl="0" fontAlgn="base">
              <a:spcBef>
                <a:spcPct val="0"/>
              </a:spcBef>
              <a:spcAft>
                <a:spcPct val="0"/>
              </a:spcAft>
              <a:defRPr sz="2600" b="1">
                <a:solidFill>
                  <a:srgbClr val="404040"/>
                </a:solidFill>
                <a:latin typeface="Arial" pitchFamily="34" charset="0"/>
              </a:defRPr>
            </a:lvl7pPr>
            <a:lvl8pPr marL="1371600" algn="l" rtl="0" fontAlgn="base">
              <a:spcBef>
                <a:spcPct val="0"/>
              </a:spcBef>
              <a:spcAft>
                <a:spcPct val="0"/>
              </a:spcAft>
              <a:defRPr sz="2600" b="1">
                <a:solidFill>
                  <a:srgbClr val="404040"/>
                </a:solidFill>
                <a:latin typeface="Arial" pitchFamily="34" charset="0"/>
              </a:defRPr>
            </a:lvl8pPr>
            <a:lvl9pPr marL="1828800" algn="l" rtl="0" fontAlgn="base">
              <a:spcBef>
                <a:spcPct val="0"/>
              </a:spcBef>
              <a:spcAft>
                <a:spcPct val="0"/>
              </a:spcAft>
              <a:defRPr sz="2600" b="1">
                <a:solidFill>
                  <a:srgbClr val="404040"/>
                </a:solidFill>
                <a:latin typeface="Arial" pitchFamily="34" charset="0"/>
              </a:defRPr>
            </a:lvl9pPr>
          </a:lstStyle>
          <a:p>
            <a:pPr lvl="0" eaLnBrk="1" hangingPunct="1"/>
            <a:r>
              <a:rPr lang="en-GB" sz="3200" dirty="0">
                <a:latin typeface="Arial" charset="0"/>
                <a:ea typeface="ＭＳ Ｐゴシック" charset="0"/>
              </a:rPr>
              <a:t>Topten: </a:t>
            </a:r>
            <a:r>
              <a:rPr lang="en-US" sz="3200" dirty="0">
                <a:latin typeface="Arial" charset="0"/>
                <a:ea typeface="ＭＳ Ｐゴシック" charset="0"/>
              </a:rPr>
              <a:t>Click your way to energy savings</a:t>
            </a:r>
          </a:p>
          <a:p>
            <a:pPr lvl="0" algn="ctr" eaLnBrk="1" hangingPunct="1"/>
            <a:endParaRPr lang="en-US" sz="2800" b="0" dirty="0">
              <a:solidFill>
                <a:prstClr val="black"/>
              </a:solidFill>
              <a:latin typeface="Arial" charset="0"/>
              <a:ea typeface="ＭＳ Ｐゴシック" charset="0"/>
            </a:endParaRPr>
          </a:p>
          <a:p>
            <a:pPr lvl="0" eaLnBrk="1" hangingPunct="1"/>
            <a:r>
              <a:rPr lang="en-US" sz="2200" dirty="0">
                <a:latin typeface="Arial" charset="0"/>
                <a:ea typeface="ＭＳ Ｐゴシック" charset="0"/>
              </a:rPr>
              <a:t>Find the most energy efficient </a:t>
            </a:r>
            <a:br>
              <a:rPr lang="en-US" sz="2200" dirty="0">
                <a:latin typeface="Arial" charset="0"/>
                <a:ea typeface="ＭＳ Ｐゴシック" charset="0"/>
              </a:rPr>
            </a:br>
            <a:r>
              <a:rPr lang="en-US" sz="2200" dirty="0">
                <a:latin typeface="Arial" charset="0"/>
                <a:ea typeface="ＭＳ Ｐゴシック" charset="0"/>
              </a:rPr>
              <a:t>products in Europe with </a:t>
            </a:r>
          </a:p>
          <a:p>
            <a:pPr lvl="0" eaLnBrk="1" hangingPunct="1"/>
            <a:r>
              <a:rPr lang="en-US" sz="2200" dirty="0">
                <a:latin typeface="Arial" charset="0"/>
                <a:ea typeface="ＭＳ Ｐゴシック" charset="0"/>
              </a:rPr>
              <a:t>a simple click </a:t>
            </a:r>
          </a:p>
          <a:p>
            <a:pPr lvl="0" eaLnBrk="1" hangingPunct="1"/>
            <a:r>
              <a:rPr lang="en-US" sz="2200" dirty="0">
                <a:latin typeface="Arial" charset="0"/>
                <a:ea typeface="ＭＳ Ｐゴシック" charset="0"/>
              </a:rPr>
              <a:t>on Topten websites</a:t>
            </a:r>
          </a:p>
        </p:txBody>
      </p:sp>
    </p:spTree>
    <p:extLst>
      <p:ext uri="{BB962C8B-B14F-4D97-AF65-F5344CB8AC3E}">
        <p14:creationId xmlns:p14="http://schemas.microsoft.com/office/powerpoint/2010/main" val="95525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80B684-D5FC-F442-BA44-54155F81F702}" type="slidenum">
              <a:rPr lang="en-GB" sz="1800">
                <a:solidFill>
                  <a:schemeClr val="bg1"/>
                </a:solidFill>
              </a:rPr>
              <a:pPr eaLnBrk="1" hangingPunct="1"/>
              <a:t>10</a:t>
            </a:fld>
            <a:endParaRPr lang="en-GB" sz="1800">
              <a:solidFill>
                <a:schemeClr val="bg1"/>
              </a:solidFill>
            </a:endParaRPr>
          </a:p>
        </p:txBody>
      </p:sp>
      <p:pic>
        <p:nvPicPr>
          <p:cNvPr id="19458" name="Picture 5" descr="Topten concept"/>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284" t="2921"/>
          <a:stretch/>
        </p:blipFill>
        <p:spPr bwMode="auto">
          <a:xfrm>
            <a:off x="1470714" y="1246909"/>
            <a:ext cx="5888049" cy="468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2"/>
          <p:cNvSpPr>
            <a:spLocks noGrp="1" noChangeArrowheads="1"/>
          </p:cNvSpPr>
          <p:nvPr>
            <p:ph type="title"/>
          </p:nvPr>
        </p:nvSpPr>
        <p:spPr>
          <a:xfrm>
            <a:off x="381000" y="258763"/>
            <a:ext cx="8382000" cy="722312"/>
          </a:xfrm>
        </p:spPr>
        <p:txBody>
          <a:bodyPr/>
          <a:lstStyle/>
          <a:p>
            <a:pPr eaLnBrk="1" hangingPunct="1"/>
            <a:r>
              <a:rPr lang="en-GB" sz="2800" dirty="0">
                <a:latin typeface="Arial" charset="0"/>
              </a:rPr>
              <a:t>Topten </a:t>
            </a:r>
            <a:r>
              <a:rPr lang="en-GB" dirty="0">
                <a:latin typeface="Arial" charset="0"/>
              </a:rPr>
              <a:t>Concept</a:t>
            </a:r>
            <a:endParaRPr lang="en-GB" sz="2800" dirty="0">
              <a:latin typeface="Arial" charset="0"/>
            </a:endParaRPr>
          </a:p>
        </p:txBody>
      </p:sp>
    </p:spTree>
    <p:extLst>
      <p:ext uri="{BB962C8B-B14F-4D97-AF65-F5344CB8AC3E}">
        <p14:creationId xmlns:p14="http://schemas.microsoft.com/office/powerpoint/2010/main" val="240643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Topten Act: access from </a:t>
            </a:r>
            <a:r>
              <a:rPr lang="en-GB" dirty="0">
                <a:hlinkClick r:id="rId2"/>
              </a:rPr>
              <a:t>www.topten.eu</a:t>
            </a:r>
            <a:r>
              <a:rPr lang="en-GB" dirty="0"/>
              <a:t>   </a:t>
            </a:r>
          </a:p>
        </p:txBody>
      </p:sp>
      <p:pic>
        <p:nvPicPr>
          <p:cNvPr id="6" name="Inhaltsplatzhalter 5" descr="Bildschirmfoto 2016-04-28 um 08.38.27.png"/>
          <p:cNvPicPr>
            <a:picLocks noGrp="1" noChangeAspect="1"/>
          </p:cNvPicPr>
          <p:nvPr>
            <p:ph idx="1"/>
          </p:nvPr>
        </p:nvPicPr>
        <p:blipFill>
          <a:blip r:embed="rId3" cstate="email">
            <a:extLst>
              <a:ext uri="{28A0092B-C50C-407E-A947-70E740481C1C}">
                <a14:useLocalDpi xmlns:a14="http://schemas.microsoft.com/office/drawing/2010/main" val="0"/>
              </a:ext>
            </a:extLst>
          </a:blip>
          <a:srcRect l="-21738" r="-21738"/>
          <a:stretch>
            <a:fillRect/>
          </a:stretch>
        </p:blipFill>
        <p:spPr/>
      </p:pic>
    </p:spTree>
    <p:extLst>
      <p:ext uri="{BB962C8B-B14F-4D97-AF65-F5344CB8AC3E}">
        <p14:creationId xmlns:p14="http://schemas.microsoft.com/office/powerpoint/2010/main" val="176143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Topten.eu – Best products of Europe</a:t>
            </a:r>
          </a:p>
        </p:txBody>
      </p:sp>
      <p:sp>
        <p:nvSpPr>
          <p:cNvPr id="3" name="Inhaltsplatzhalter 2"/>
          <p:cNvSpPr>
            <a:spLocks noGrp="1"/>
          </p:cNvSpPr>
          <p:nvPr>
            <p:ph idx="1"/>
          </p:nvPr>
        </p:nvSpPr>
        <p:spPr>
          <a:xfrm>
            <a:off x="431800" y="1181100"/>
            <a:ext cx="8382000" cy="4889500"/>
          </a:xfrm>
          <a:solidFill>
            <a:srgbClr val="1D8D08"/>
          </a:solidFill>
        </p:spPr>
        <p:txBody>
          <a:bodyPr/>
          <a:lstStyle/>
          <a:p>
            <a:pPr marL="0" indent="0"/>
            <a:r>
              <a:rPr lang="en-GB" sz="2400" dirty="0">
                <a:solidFill>
                  <a:schemeClr val="bg1"/>
                </a:solidFill>
              </a:rPr>
              <a:t>Lists of most efficient products of Europe (27 categories)</a:t>
            </a:r>
          </a:p>
          <a:p>
            <a:pPr>
              <a:buFont typeface="Arial"/>
              <a:buChar char="•"/>
            </a:pPr>
            <a:r>
              <a:rPr lang="en-GB" sz="2200" dirty="0">
                <a:solidFill>
                  <a:schemeClr val="bg1"/>
                </a:solidFill>
                <a:cs typeface="ＭＳ Ｐゴシック" charset="-128"/>
              </a:rPr>
              <a:t>Regular updates of product lists and selection criteria</a:t>
            </a:r>
          </a:p>
          <a:p>
            <a:pPr>
              <a:buFont typeface="Arial"/>
              <a:buChar char="•"/>
            </a:pPr>
            <a:r>
              <a:rPr lang="en-GB" sz="2200" dirty="0">
                <a:solidFill>
                  <a:schemeClr val="bg1"/>
                </a:solidFill>
                <a:cs typeface="ＭＳ Ｐゴシック" charset="-128"/>
              </a:rPr>
              <a:t>Evidence on Best Available Technology (BAT)</a:t>
            </a:r>
          </a:p>
          <a:p>
            <a:pPr marL="0" lvl="1" indent="0">
              <a:spcAft>
                <a:spcPts val="500"/>
              </a:spcAft>
              <a:buNone/>
            </a:pPr>
            <a:endParaRPr lang="en-GB" sz="900" dirty="0">
              <a:solidFill>
                <a:schemeClr val="bg1"/>
              </a:solidFill>
            </a:endParaRPr>
          </a:p>
          <a:p>
            <a:pPr marL="0" lvl="2" indent="0">
              <a:buNone/>
              <a:tabLst>
                <a:tab pos="0" algn="l"/>
              </a:tabLst>
            </a:pPr>
            <a:r>
              <a:rPr lang="en-GB" sz="2400" dirty="0">
                <a:solidFill>
                  <a:schemeClr val="bg1"/>
                </a:solidFill>
                <a:cs typeface="ＭＳ Ｐゴシック" charset="-128"/>
              </a:rPr>
              <a:t>Based on up-to-date BAT and selection criteria:</a:t>
            </a:r>
            <a:endParaRPr lang="en-GB" sz="2000" dirty="0">
              <a:solidFill>
                <a:schemeClr val="bg1"/>
              </a:solidFill>
            </a:endParaRPr>
          </a:p>
          <a:p>
            <a:pPr marL="457200" indent="-457200">
              <a:buFont typeface="Arial"/>
              <a:buChar char="•"/>
            </a:pPr>
            <a:r>
              <a:rPr lang="en-GB" sz="2200" dirty="0">
                <a:solidFill>
                  <a:schemeClr val="bg1"/>
                </a:solidFill>
              </a:rPr>
              <a:t>Policy Recommendations for effective MEPS and labels</a:t>
            </a:r>
          </a:p>
          <a:p>
            <a:pPr marL="457200" indent="-457200">
              <a:buFont typeface="Arial"/>
              <a:buChar char="•"/>
            </a:pPr>
            <a:r>
              <a:rPr lang="en-GB" sz="2200" dirty="0">
                <a:solidFill>
                  <a:schemeClr val="bg1"/>
                </a:solidFill>
              </a:rPr>
              <a:t>‘Topten Focus’ on key topics: mailings to 400 stakeholders from policy and research (registration form on </a:t>
            </a:r>
            <a:r>
              <a:rPr lang="en-GB" sz="2200" dirty="0" err="1">
                <a:solidFill>
                  <a:schemeClr val="bg1"/>
                </a:solidFill>
              </a:rPr>
              <a:t>topten.eu</a:t>
            </a:r>
            <a:r>
              <a:rPr lang="en-GB" sz="2200" dirty="0">
                <a:solidFill>
                  <a:schemeClr val="bg1"/>
                </a:solidFill>
              </a:rPr>
              <a:t>)</a:t>
            </a:r>
          </a:p>
          <a:p>
            <a:pPr marL="457200" indent="-457200">
              <a:buFont typeface="Arial"/>
              <a:buChar char="•"/>
            </a:pPr>
            <a:r>
              <a:rPr lang="en-GB" sz="2200" dirty="0">
                <a:solidFill>
                  <a:schemeClr val="bg1"/>
                </a:solidFill>
              </a:rPr>
              <a:t>Advice to product policy stakeholders</a:t>
            </a:r>
          </a:p>
          <a:p>
            <a:pPr marL="0" indent="0"/>
            <a:endParaRPr lang="en-GB" sz="500" dirty="0">
              <a:solidFill>
                <a:schemeClr val="bg1"/>
              </a:solidFill>
            </a:endParaRPr>
          </a:p>
          <a:p>
            <a:pPr marL="0" indent="0"/>
            <a:r>
              <a:rPr lang="en-GB" sz="2400" b="1" dirty="0">
                <a:solidFill>
                  <a:schemeClr val="bg1"/>
                </a:solidFill>
                <a:latin typeface="Wingdings"/>
                <a:ea typeface="Wingdings"/>
                <a:cs typeface="Wingdings"/>
              </a:rPr>
              <a:t></a:t>
            </a:r>
            <a:r>
              <a:rPr lang="en-GB" sz="2400" b="1" dirty="0">
                <a:solidFill>
                  <a:schemeClr val="bg1"/>
                </a:solidFill>
              </a:rPr>
              <a:t> exchange with Energy Agencies are very welcome!</a:t>
            </a:r>
          </a:p>
          <a:p>
            <a:pPr marL="0" indent="0"/>
            <a:endParaRPr lang="en-GB" sz="2000" dirty="0"/>
          </a:p>
        </p:txBody>
      </p:sp>
    </p:spTree>
    <p:extLst>
      <p:ext uri="{BB962C8B-B14F-4D97-AF65-F5344CB8AC3E}">
        <p14:creationId xmlns:p14="http://schemas.microsoft.com/office/powerpoint/2010/main" val="160747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1604074" y="5269514"/>
            <a:ext cx="5928101" cy="756724"/>
          </a:xfrm>
          <a:prstGeom prst="rect">
            <a:avLst/>
          </a:prstGeom>
          <a:solidFill>
            <a:srgbClr val="0070C0"/>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solidFill>
                  <a:srgbClr val="FFFFFF"/>
                </a:solidFill>
                <a:uFillTx/>
                <a:latin typeface="Helvetica" charset="0"/>
                <a:ea typeface="Helvetica" charset="0"/>
                <a:cs typeface="Helvetica" charset="0"/>
              </a:rPr>
              <a:t>Standards and measurement methods</a:t>
            </a:r>
          </a:p>
        </p:txBody>
      </p:sp>
      <p:sp>
        <p:nvSpPr>
          <p:cNvPr id="9" name="Triangle isocèle 6"/>
          <p:cNvSpPr/>
          <p:nvPr/>
        </p:nvSpPr>
        <p:spPr>
          <a:xfrm>
            <a:off x="1604075" y="1110068"/>
            <a:ext cx="5928101" cy="138730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0070C0"/>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FFFFFF"/>
              </a:solidFill>
              <a:uFillTx/>
              <a:latin typeface="Helvetica" charset="0"/>
              <a:ea typeface="Helvetica" charset="0"/>
              <a:cs typeface="Helvetica"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i="0" u="none" strike="noStrike" kern="1200" cap="none" spc="0" baseline="0" dirty="0">
                <a:solidFill>
                  <a:srgbClr val="FFFFFF"/>
                </a:solidFill>
                <a:uFillTx/>
                <a:latin typeface="Helvetica" charset="0"/>
                <a:ea typeface="Helvetica" charset="0"/>
                <a:cs typeface="Helvetica" charset="0"/>
              </a:rPr>
              <a:t> Labels </a:t>
            </a:r>
            <a:r>
              <a:rPr lang="fr-FR" b="1" dirty="0">
                <a:solidFill>
                  <a:srgbClr val="FFFFFF"/>
                </a:solidFill>
                <a:latin typeface="Helvetica" charset="0"/>
                <a:ea typeface="Helvetica" charset="0"/>
                <a:cs typeface="Helvetica" charset="0"/>
              </a:rPr>
              <a:t>a</a:t>
            </a:r>
            <a:r>
              <a:rPr lang="fr-FR" b="1" i="0" u="none" strike="noStrike" kern="1200" cap="none" spc="0" baseline="0" dirty="0">
                <a:solidFill>
                  <a:srgbClr val="FFFFFF"/>
                </a:solidFill>
                <a:uFillTx/>
                <a:latin typeface="Helvetica" charset="0"/>
                <a:ea typeface="Helvetica" charset="0"/>
                <a:cs typeface="Helvetica" charset="0"/>
              </a:rPr>
              <a:t>nd MEPS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FFFFFF"/>
              </a:solidFill>
              <a:uFillTx/>
              <a:latin typeface="Helvetica" charset="0"/>
              <a:ea typeface="Helvetica" charset="0"/>
              <a:cs typeface="Helvetica"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FFFFFF"/>
              </a:solidFill>
              <a:uFillTx/>
              <a:latin typeface="Helvetica" charset="0"/>
              <a:ea typeface="Helvetica" charset="0"/>
              <a:cs typeface="Helvetica" charset="0"/>
            </a:endParaRPr>
          </a:p>
        </p:txBody>
      </p:sp>
      <p:sp>
        <p:nvSpPr>
          <p:cNvPr id="10" name="Rectangle 7"/>
          <p:cNvSpPr/>
          <p:nvPr/>
        </p:nvSpPr>
        <p:spPr>
          <a:xfrm rot="16200004">
            <a:off x="5642200" y="3377891"/>
            <a:ext cx="2772144" cy="1011102"/>
          </a:xfrm>
          <a:prstGeom prst="rect">
            <a:avLst/>
          </a:prstGeom>
          <a:solidFill>
            <a:srgbClr val="0070C0"/>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dirty="0" err="1">
                <a:solidFill>
                  <a:srgbClr val="FFFFFF"/>
                </a:solidFill>
                <a:latin typeface="Helvetica" charset="0"/>
                <a:ea typeface="Helvetica" charset="0"/>
                <a:cs typeface="Helvetica" charset="0"/>
              </a:rPr>
              <a:t>Market</a:t>
            </a:r>
            <a:r>
              <a:rPr lang="fr-FR" b="1" dirty="0">
                <a:solidFill>
                  <a:srgbClr val="FFFFFF"/>
                </a:solidFill>
                <a:latin typeface="Helvetica" charset="0"/>
                <a:ea typeface="Helvetica" charset="0"/>
                <a:cs typeface="Helvetica" charset="0"/>
              </a:rPr>
              <a:t> </a:t>
            </a:r>
            <a:r>
              <a:rPr lang="fr-FR" b="1" dirty="0" err="1">
                <a:solidFill>
                  <a:srgbClr val="FFFFFF"/>
                </a:solidFill>
                <a:latin typeface="Helvetica" charset="0"/>
                <a:ea typeface="Helvetica" charset="0"/>
                <a:cs typeface="Helvetica" charset="0"/>
              </a:rPr>
              <a:t>analysis</a:t>
            </a:r>
            <a:r>
              <a:rPr lang="fr-FR" b="1" dirty="0">
                <a:solidFill>
                  <a:srgbClr val="FFFFFF"/>
                </a:solidFill>
                <a:latin typeface="Helvetica" charset="0"/>
                <a:ea typeface="Helvetica" charset="0"/>
                <a:cs typeface="Helvetica" charset="0"/>
              </a:rPr>
              <a:t> and  </a:t>
            </a:r>
            <a:r>
              <a:rPr lang="fr-FR" b="1" dirty="0" err="1">
                <a:solidFill>
                  <a:srgbClr val="FFFFFF"/>
                </a:solidFill>
                <a:latin typeface="Helvetica" charset="0"/>
                <a:ea typeface="Helvetica" charset="0"/>
                <a:cs typeface="Helvetica" charset="0"/>
              </a:rPr>
              <a:t>benchmarking</a:t>
            </a:r>
            <a:endParaRPr lang="fr-FR" b="1" i="0" u="none" strike="noStrike" kern="1200" cap="none" spc="0" baseline="0" dirty="0">
              <a:solidFill>
                <a:srgbClr val="FFFFFF"/>
              </a:solidFill>
              <a:uFillTx/>
              <a:latin typeface="Helvetica" charset="0"/>
              <a:ea typeface="Helvetica" charset="0"/>
              <a:cs typeface="Helvetica" charset="0"/>
            </a:endParaRPr>
          </a:p>
        </p:txBody>
      </p:sp>
      <p:sp>
        <p:nvSpPr>
          <p:cNvPr id="16" name="Rectangle 7"/>
          <p:cNvSpPr/>
          <p:nvPr/>
        </p:nvSpPr>
        <p:spPr>
          <a:xfrm rot="16200004">
            <a:off x="733293" y="3366619"/>
            <a:ext cx="2841864" cy="1097283"/>
          </a:xfrm>
          <a:prstGeom prst="rect">
            <a:avLst/>
          </a:prstGeom>
          <a:solidFill>
            <a:srgbClr val="0070C0"/>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i="0" u="none" strike="noStrike" kern="1200" cap="none" spc="0" baseline="0" dirty="0" err="1">
                <a:solidFill>
                  <a:srgbClr val="FFFFFF"/>
                </a:solidFill>
                <a:uFillTx/>
                <a:latin typeface="Helvetica" charset="0"/>
                <a:ea typeface="Helvetica" charset="0"/>
                <a:cs typeface="Helvetica" charset="0"/>
              </a:rPr>
              <a:t>Requirements</a:t>
            </a:r>
            <a:r>
              <a:rPr lang="fr-FR" b="1" i="0" u="none" strike="noStrike" kern="1200" cap="none" spc="0" baseline="0" dirty="0">
                <a:solidFill>
                  <a:srgbClr val="FFFFFF"/>
                </a:solidFill>
                <a:uFillTx/>
                <a:latin typeface="Helvetica" charset="0"/>
                <a:ea typeface="Helvetica" charset="0"/>
                <a:cs typeface="Helvetica" charset="0"/>
              </a:rPr>
              <a:t> for </a:t>
            </a:r>
            <a:r>
              <a:rPr lang="fr-FR" b="1" i="0" u="none" strike="noStrike" kern="1200" cap="none" spc="0" baseline="0" dirty="0" err="1">
                <a:solidFill>
                  <a:srgbClr val="FFFFFF"/>
                </a:solidFill>
                <a:uFillTx/>
                <a:latin typeface="Helvetica" charset="0"/>
                <a:ea typeface="Helvetica" charset="0"/>
                <a:cs typeface="Helvetica" charset="0"/>
              </a:rPr>
              <a:t>declarations</a:t>
            </a:r>
            <a:endParaRPr lang="fr-FR" b="1" i="0" u="none" strike="noStrike" kern="1200" cap="none" spc="0" baseline="0" dirty="0">
              <a:solidFill>
                <a:srgbClr val="FFFFFF"/>
              </a:solidFill>
              <a:uFillTx/>
              <a:latin typeface="Helvetica" charset="0"/>
              <a:ea typeface="Helvetica" charset="0"/>
              <a:cs typeface="Helvetica" charset="0"/>
            </a:endParaRPr>
          </a:p>
        </p:txBody>
      </p:sp>
      <p:sp>
        <p:nvSpPr>
          <p:cNvPr id="11" name="Titel 1"/>
          <p:cNvSpPr>
            <a:spLocks noGrp="1"/>
          </p:cNvSpPr>
          <p:nvPr>
            <p:ph type="title"/>
          </p:nvPr>
        </p:nvSpPr>
        <p:spPr>
          <a:xfrm>
            <a:off x="422476" y="138896"/>
            <a:ext cx="8229600" cy="785873"/>
          </a:xfrm>
        </p:spPr>
        <p:txBody>
          <a:bodyPr/>
          <a:lstStyle/>
          <a:p>
            <a:r>
              <a:rPr lang="en-GB" sz="2400" dirty="0"/>
              <a:t>Circular Economy: </a:t>
            </a:r>
            <a:br>
              <a:rPr lang="en-GB" sz="2400" dirty="0"/>
            </a:br>
            <a:r>
              <a:rPr lang="en-GB" sz="2400" dirty="0"/>
              <a:t>Same approach needed as for energy efficiency</a:t>
            </a:r>
          </a:p>
        </p:txBody>
      </p:sp>
    </p:spTree>
    <p:extLst>
      <p:ext uri="{BB962C8B-B14F-4D97-AF65-F5344CB8AC3E}">
        <p14:creationId xmlns:p14="http://schemas.microsoft.com/office/powerpoint/2010/main" val="287687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Questions</a:t>
            </a:r>
          </a:p>
        </p:txBody>
      </p:sp>
      <p:sp>
        <p:nvSpPr>
          <p:cNvPr id="3" name="Espace réservé du contenu 2"/>
          <p:cNvSpPr>
            <a:spLocks noGrp="1"/>
          </p:cNvSpPr>
          <p:nvPr>
            <p:ph idx="1"/>
          </p:nvPr>
        </p:nvSpPr>
        <p:spPr/>
        <p:txBody>
          <a:bodyPr/>
          <a:lstStyle/>
          <a:p>
            <a:r>
              <a:rPr lang="fr-FR" dirty="0"/>
              <a:t>If </a:t>
            </a:r>
            <a:r>
              <a:rPr lang="fr-FR" dirty="0" err="1"/>
              <a:t>you</a:t>
            </a:r>
            <a:r>
              <a:rPr lang="fr-FR" dirty="0"/>
              <a:t> </a:t>
            </a:r>
            <a:r>
              <a:rPr lang="fr-FR" dirty="0" err="1"/>
              <a:t>simply</a:t>
            </a:r>
            <a:r>
              <a:rPr lang="fr-FR" dirty="0"/>
              <a:t> </a:t>
            </a:r>
            <a:r>
              <a:rPr lang="fr-FR" dirty="0" err="1"/>
              <a:t>want</a:t>
            </a:r>
            <a:r>
              <a:rPr lang="fr-FR" dirty="0"/>
              <a:t> to know more about </a:t>
            </a:r>
          </a:p>
          <a:p>
            <a:r>
              <a:rPr lang="fr-FR" dirty="0" err="1"/>
              <a:t>Please</a:t>
            </a:r>
            <a:r>
              <a:rPr lang="fr-FR" dirty="0"/>
              <a:t> contact :</a:t>
            </a:r>
          </a:p>
          <a:p>
            <a:r>
              <a:rPr lang="fr-FR" dirty="0" err="1"/>
              <a:t>Therese</a:t>
            </a:r>
            <a:r>
              <a:rPr lang="fr-FR" dirty="0"/>
              <a:t> </a:t>
            </a:r>
            <a:r>
              <a:rPr lang="fr-FR" dirty="0" err="1"/>
              <a:t>Kreitz</a:t>
            </a:r>
            <a:r>
              <a:rPr lang="fr-FR" dirty="0"/>
              <a:t> </a:t>
            </a:r>
            <a:r>
              <a:rPr lang="fr-FR" dirty="0">
                <a:hlinkClick r:id="rId2"/>
              </a:rPr>
              <a:t>Therese.kreitz@ademe.fr</a:t>
            </a:r>
            <a:endParaRPr lang="fr-FR" dirty="0"/>
          </a:p>
          <a:p>
            <a:r>
              <a:rPr lang="fr-FR" dirty="0"/>
              <a:t>Sophie Attali    </a:t>
            </a:r>
            <a:r>
              <a:rPr lang="fr-FR" dirty="0">
                <a:hlinkClick r:id="rId3"/>
              </a:rPr>
              <a:t>sattali@sowatt.net</a:t>
            </a:r>
            <a:endParaRPr lang="fr-FR" dirty="0"/>
          </a:p>
          <a:p>
            <a:endParaRPr lang="fr-FR" dirty="0"/>
          </a:p>
          <a:p>
            <a:endParaRPr lang="fr-FR" dirty="0"/>
          </a:p>
          <a:p>
            <a:endParaRPr lang="fr-FR" dirty="0"/>
          </a:p>
          <a:p>
            <a:endParaRPr lang="fr-FR" dirty="0"/>
          </a:p>
          <a:p>
            <a:endParaRPr lang="fr-FR" dirty="0"/>
          </a:p>
        </p:txBody>
      </p:sp>
      <p:sp>
        <p:nvSpPr>
          <p:cNvPr id="5" name="Espace réservé du numéro de diapositive 4"/>
          <p:cNvSpPr>
            <a:spLocks noGrp="1"/>
          </p:cNvSpPr>
          <p:nvPr>
            <p:ph type="sldNum" sz="quarter" idx="4294967295"/>
          </p:nvPr>
        </p:nvSpPr>
        <p:spPr>
          <a:xfrm>
            <a:off x="6553200" y="6356350"/>
            <a:ext cx="2133600" cy="365125"/>
          </a:xfrm>
          <a:prstGeom prst="rect">
            <a:avLst/>
          </a:prstGeom>
        </p:spPr>
        <p:txBody>
          <a:bodyPr/>
          <a:lstStyle/>
          <a:p>
            <a:pPr>
              <a:defRPr/>
            </a:pPr>
            <a:endParaRPr lang="en-GB" dirty="0"/>
          </a:p>
        </p:txBody>
      </p:sp>
    </p:spTree>
    <p:extLst>
      <p:ext uri="{BB962C8B-B14F-4D97-AF65-F5344CB8AC3E}">
        <p14:creationId xmlns:p14="http://schemas.microsoft.com/office/powerpoint/2010/main" val="420072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47040" y="284481"/>
            <a:ext cx="8239760" cy="655320"/>
          </a:xfrm>
        </p:spPr>
        <p:txBody>
          <a:bodyPr/>
          <a:lstStyle/>
          <a:p>
            <a:r>
              <a:rPr lang="en-GB" sz="1800" dirty="0">
                <a:latin typeface="Arial" charset="0"/>
                <a:ea typeface="ＭＳ Ｐゴシック" charset="0"/>
                <a:cs typeface="ＭＳ Ｐゴシック" charset="0"/>
              </a:rPr>
              <a:t>Market transparency: Topten identifies and shows best products online - Example UK</a:t>
            </a:r>
            <a:endParaRPr lang="fr-FR" sz="1800" dirty="0"/>
          </a:p>
        </p:txBody>
      </p:sp>
      <p:pic>
        <p:nvPicPr>
          <p:cNvPr id="7" name="Espace réservé du contenu 6"/>
          <p:cNvPicPr>
            <a:picLocks noGrp="1" noChangeAspect="1"/>
          </p:cNvPicPr>
          <p:nvPr>
            <p:ph idx="1"/>
          </p:nvPr>
        </p:nvPicPr>
        <p:blipFill>
          <a:blip r:embed="rId2"/>
          <a:stretch>
            <a:fillRect/>
          </a:stretch>
        </p:blipFill>
        <p:spPr>
          <a:xfrm>
            <a:off x="1158136" y="1143000"/>
            <a:ext cx="6827727" cy="4983163"/>
          </a:xfrm>
          <a:prstGeom prst="rect">
            <a:avLst/>
          </a:prstGeom>
        </p:spPr>
      </p:pic>
    </p:spTree>
    <p:extLst>
      <p:ext uri="{BB962C8B-B14F-4D97-AF65-F5344CB8AC3E}">
        <p14:creationId xmlns:p14="http://schemas.microsoft.com/office/powerpoint/2010/main" val="118810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3867"/>
            <a:ext cx="8229600" cy="511175"/>
          </a:xfrm>
        </p:spPr>
        <p:txBody>
          <a:bodyPr/>
          <a:lstStyle/>
          <a:p>
            <a:r>
              <a:rPr lang="en-GB" sz="1800" dirty="0">
                <a:latin typeface="Arial" charset="0"/>
                <a:ea typeface="ＭＳ Ｐゴシック" charset="0"/>
                <a:cs typeface="ＭＳ Ｐゴシック" charset="0"/>
              </a:rPr>
              <a:t>Market transparency: Topten identifies and shows best products online Example FR</a:t>
            </a:r>
            <a:endParaRPr lang="fr-FR" sz="1800" dirty="0">
              <a:latin typeface="Arial" charset="0"/>
              <a:ea typeface="ＭＳ Ｐゴシック" charset="0"/>
              <a:cs typeface="ＭＳ Ｐゴシック" charset="0"/>
            </a:endParaRPr>
          </a:p>
        </p:txBody>
      </p:sp>
      <p:pic>
        <p:nvPicPr>
          <p:cNvPr id="11" name="Espace réservé du contenu 10"/>
          <p:cNvPicPr>
            <a:picLocks noGrp="1" noChangeAspect="1"/>
          </p:cNvPicPr>
          <p:nvPr>
            <p:ph idx="1"/>
          </p:nvPr>
        </p:nvPicPr>
        <p:blipFill>
          <a:blip r:embed="rId2"/>
          <a:stretch>
            <a:fillRect/>
          </a:stretch>
        </p:blipFill>
        <p:spPr>
          <a:xfrm>
            <a:off x="1500383" y="1143000"/>
            <a:ext cx="6143234" cy="4983163"/>
          </a:xfrm>
          <a:prstGeom prst="rect">
            <a:avLst/>
          </a:prstGeom>
        </p:spPr>
      </p:pic>
    </p:spTree>
    <p:extLst>
      <p:ext uri="{BB962C8B-B14F-4D97-AF65-F5344CB8AC3E}">
        <p14:creationId xmlns:p14="http://schemas.microsoft.com/office/powerpoint/2010/main" val="90625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New software - Link to the Point of Sale</a:t>
            </a:r>
          </a:p>
        </p:txBody>
      </p:sp>
      <p:pic>
        <p:nvPicPr>
          <p:cNvPr id="5" name="Espace réservé du contenu 4"/>
          <p:cNvPicPr>
            <a:picLocks noGrp="1" noChangeAspect="1"/>
          </p:cNvPicPr>
          <p:nvPr>
            <p:ph idx="1"/>
          </p:nvPr>
        </p:nvPicPr>
        <p:blipFill>
          <a:blip r:embed="rId2"/>
          <a:stretch>
            <a:fillRect/>
          </a:stretch>
        </p:blipFill>
        <p:spPr>
          <a:xfrm>
            <a:off x="1066798" y="1143000"/>
            <a:ext cx="7010404" cy="4983163"/>
          </a:xfrm>
          <a:prstGeom prst="rect">
            <a:avLst/>
          </a:prstGeom>
        </p:spPr>
      </p:pic>
    </p:spTree>
    <p:extLst>
      <p:ext uri="{BB962C8B-B14F-4D97-AF65-F5344CB8AC3E}">
        <p14:creationId xmlns:p14="http://schemas.microsoft.com/office/powerpoint/2010/main" val="211493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Europe_ma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2400" y="3579402"/>
            <a:ext cx="2549630" cy="2560434"/>
          </a:xfrm>
          <a:prstGeom prst="rect">
            <a:avLst/>
          </a:prstGeom>
        </p:spPr>
      </p:pic>
      <p:sp>
        <p:nvSpPr>
          <p:cNvPr id="2" name="Titel 1"/>
          <p:cNvSpPr>
            <a:spLocks noGrp="1"/>
          </p:cNvSpPr>
          <p:nvPr>
            <p:ph type="title"/>
          </p:nvPr>
        </p:nvSpPr>
        <p:spPr/>
        <p:txBody>
          <a:bodyPr/>
          <a:lstStyle/>
          <a:p>
            <a:r>
              <a:rPr lang="en-GB" dirty="0"/>
              <a:t>Euro-Topten: a long story, a strong recognition</a:t>
            </a:r>
          </a:p>
        </p:txBody>
      </p:sp>
      <p:sp>
        <p:nvSpPr>
          <p:cNvPr id="6" name="Inhaltsplatzhalter 5"/>
          <p:cNvSpPr>
            <a:spLocks noGrp="1"/>
          </p:cNvSpPr>
          <p:nvPr>
            <p:ph idx="1"/>
          </p:nvPr>
        </p:nvSpPr>
        <p:spPr>
          <a:xfrm>
            <a:off x="457200" y="1143000"/>
            <a:ext cx="8444830" cy="4996836"/>
          </a:xfrm>
        </p:spPr>
        <p:txBody>
          <a:bodyPr/>
          <a:lstStyle/>
          <a:p>
            <a:pPr marL="363538" indent="-363538" defTabSz="642938" eaLnBrk="1" hangingPunct="1">
              <a:spcBef>
                <a:spcPts val="0"/>
              </a:spcBef>
              <a:spcAft>
                <a:spcPts val="0"/>
              </a:spcAft>
              <a:tabLst>
                <a:tab pos="4216400" algn="l"/>
              </a:tabLst>
            </a:pPr>
            <a:r>
              <a:rPr lang="en-GB" sz="2200" dirty="0">
                <a:solidFill>
                  <a:schemeClr val="tx1">
                    <a:lumMod val="50000"/>
                    <a:lumOff val="50000"/>
                  </a:schemeClr>
                </a:solidFill>
              </a:rPr>
              <a:t>Under the coordination of ADEME:</a:t>
            </a:r>
          </a:p>
          <a:p>
            <a:pPr marL="363538" indent="-363538" defTabSz="642938" eaLnBrk="1" hangingPunct="1">
              <a:spcBef>
                <a:spcPts val="0"/>
              </a:spcBef>
              <a:spcAft>
                <a:spcPts val="0"/>
              </a:spcAft>
              <a:tabLst>
                <a:tab pos="4216400" algn="l"/>
              </a:tabLst>
            </a:pPr>
            <a:endParaRPr lang="en-GB" sz="1000" dirty="0">
              <a:solidFill>
                <a:schemeClr val="tx1">
                  <a:lumMod val="50000"/>
                  <a:lumOff val="50000"/>
                </a:schemeClr>
              </a:solidFill>
            </a:endParaRPr>
          </a:p>
          <a:p>
            <a:pPr marL="363538" indent="-363538" defTabSz="642938" eaLnBrk="1" hangingPunct="1">
              <a:spcBef>
                <a:spcPts val="0"/>
              </a:spcBef>
              <a:spcAft>
                <a:spcPts val="0"/>
              </a:spcAft>
              <a:tabLst>
                <a:tab pos="4216400" algn="l"/>
              </a:tabLst>
            </a:pPr>
            <a:r>
              <a:rPr lang="en-GB" sz="2000" dirty="0">
                <a:solidFill>
                  <a:schemeClr val="tx1">
                    <a:lumMod val="50000"/>
                    <a:lumOff val="50000"/>
                  </a:schemeClr>
                </a:solidFill>
              </a:rPr>
              <a:t>2006 – 2008: IEE Euro-Topten  </a:t>
            </a:r>
            <a:r>
              <a:rPr lang="en-GB" sz="2000" dirty="0">
                <a:solidFill>
                  <a:srgbClr val="7F7F7F"/>
                </a:solidFill>
              </a:rPr>
              <a:t>		</a:t>
            </a:r>
            <a:r>
              <a:rPr lang="en-GB" sz="2000" dirty="0"/>
              <a:t>12 partners – white goods</a:t>
            </a:r>
          </a:p>
          <a:p>
            <a:pPr marL="363538" indent="-363538" eaLnBrk="1" hangingPunct="1">
              <a:spcBef>
                <a:spcPts val="0"/>
              </a:spcBef>
              <a:spcAft>
                <a:spcPts val="0"/>
              </a:spcAft>
            </a:pPr>
            <a:r>
              <a:rPr lang="en-GB" sz="2000" dirty="0">
                <a:solidFill>
                  <a:schemeClr val="tx1">
                    <a:lumMod val="50000"/>
                    <a:lumOff val="50000"/>
                  </a:schemeClr>
                </a:solidFill>
              </a:rPr>
              <a:t>2009 – 2011: IEE Euro-Topten Plus        </a:t>
            </a:r>
            <a:r>
              <a:rPr lang="en-GB" sz="2000" dirty="0"/>
              <a:t>20 partners – office equipment</a:t>
            </a:r>
          </a:p>
          <a:p>
            <a:pPr marL="363538" indent="-363538" eaLnBrk="1" hangingPunct="1">
              <a:spcBef>
                <a:spcPts val="0"/>
              </a:spcBef>
              <a:spcAft>
                <a:spcPts val="0"/>
              </a:spcAft>
              <a:tabLst>
                <a:tab pos="4303713" algn="l"/>
              </a:tabLst>
            </a:pPr>
            <a:r>
              <a:rPr lang="en-GB" sz="2000" dirty="0">
                <a:solidFill>
                  <a:schemeClr val="tx1">
                    <a:lumMod val="50000"/>
                    <a:lumOff val="50000"/>
                  </a:schemeClr>
                </a:solidFill>
              </a:rPr>
              <a:t>2012 – 2014: IEE Euro-Topten Max        </a:t>
            </a:r>
            <a:r>
              <a:rPr lang="en-GB" sz="2000" dirty="0"/>
              <a:t>21 partners, 19 websites – </a:t>
            </a:r>
          </a:p>
          <a:p>
            <a:pPr marL="363538" indent="-363538" eaLnBrk="1" hangingPunct="1">
              <a:spcBef>
                <a:spcPts val="0"/>
              </a:spcBef>
              <a:spcAft>
                <a:spcPts val="0"/>
              </a:spcAft>
              <a:tabLst>
                <a:tab pos="4303713" algn="l"/>
              </a:tabLst>
            </a:pPr>
            <a:r>
              <a:rPr lang="en-GB" sz="2000" dirty="0"/>
              <a:t>	                                                       		professional buyers</a:t>
            </a:r>
          </a:p>
          <a:p>
            <a:pPr marL="363538" indent="-363538" eaLnBrk="1" hangingPunct="1">
              <a:spcBef>
                <a:spcPts val="0"/>
              </a:spcBef>
              <a:spcAft>
                <a:spcPts val="0"/>
              </a:spcAft>
              <a:tabLst>
                <a:tab pos="4303713" algn="l"/>
              </a:tabLst>
            </a:pPr>
            <a:r>
              <a:rPr lang="en-GB" sz="2000" dirty="0">
                <a:solidFill>
                  <a:schemeClr val="tx1">
                    <a:lumMod val="50000"/>
                    <a:lumOff val="50000"/>
                  </a:schemeClr>
                </a:solidFill>
              </a:rPr>
              <a:t>2015 – 2018: H2020 ProCold               	</a:t>
            </a:r>
            <a:r>
              <a:rPr lang="en-GB" sz="2000" dirty="0"/>
              <a:t>8 partners, 7 websites – </a:t>
            </a:r>
          </a:p>
          <a:p>
            <a:pPr marL="363538" indent="-363538" eaLnBrk="1" hangingPunct="1">
              <a:spcBef>
                <a:spcPts val="0"/>
              </a:spcBef>
              <a:spcAft>
                <a:spcPts val="0"/>
              </a:spcAft>
              <a:tabLst>
                <a:tab pos="4303713" algn="l"/>
              </a:tabLst>
            </a:pPr>
            <a:r>
              <a:rPr lang="en-GB" sz="2000" dirty="0"/>
              <a:t>	                                                      		professional cold appliances</a:t>
            </a:r>
          </a:p>
          <a:p>
            <a:pPr marL="0" lvl="2" indent="0">
              <a:spcBef>
                <a:spcPts val="0"/>
              </a:spcBef>
              <a:spcAft>
                <a:spcPts val="0"/>
              </a:spcAft>
              <a:buNone/>
            </a:pPr>
            <a:r>
              <a:rPr lang="en-GB" sz="2000" dirty="0">
                <a:solidFill>
                  <a:schemeClr val="tx1">
                    <a:lumMod val="50000"/>
                    <a:lumOff val="50000"/>
                  </a:schemeClr>
                </a:solidFill>
                <a:cs typeface="ＭＳ Ｐゴシック" charset="-128"/>
              </a:rPr>
              <a:t>2015 – 2018: H2020 Topten ACT 	</a:t>
            </a:r>
            <a:r>
              <a:rPr lang="en-GB" sz="2000" dirty="0"/>
              <a:t>16 partners, 17 websites - 			         			collaboration with retailers </a:t>
            </a:r>
          </a:p>
          <a:p>
            <a:pPr marL="6350" lvl="2" indent="-6350">
              <a:spcBef>
                <a:spcPts val="0"/>
              </a:spcBef>
              <a:spcAft>
                <a:spcPts val="0"/>
              </a:spcAft>
              <a:buNone/>
            </a:pPr>
            <a:r>
              <a:rPr lang="en-GB" sz="2000" dirty="0"/>
              <a:t>2019 </a:t>
            </a:r>
            <a:r>
              <a:rPr lang="mr-IN" sz="2000" dirty="0"/>
              <a:t>–</a:t>
            </a:r>
            <a:r>
              <a:rPr lang="en-GB" sz="2000" dirty="0"/>
              <a:t> 2021: HACKS (</a:t>
            </a:r>
            <a:r>
              <a:rPr lang="en-US" sz="2000" dirty="0"/>
              <a:t>Heating And Cooling Knowhow and Solutions ) </a:t>
            </a:r>
            <a:r>
              <a:rPr lang="en-GB" sz="2000" dirty="0"/>
              <a:t>–  		        17 partners, 16 websites -cooling and </a:t>
            </a:r>
          </a:p>
          <a:p>
            <a:pPr marL="1466850" lvl="2" indent="-1466850">
              <a:spcBef>
                <a:spcPts val="0"/>
              </a:spcBef>
              <a:spcAft>
                <a:spcPts val="0"/>
              </a:spcAft>
              <a:buNone/>
            </a:pPr>
            <a:r>
              <a:rPr lang="en-GB" sz="2000" dirty="0"/>
              <a:t>	 heating appliances </a:t>
            </a:r>
            <a:endParaRPr lang="en-GB" sz="2000" b="1" dirty="0"/>
          </a:p>
        </p:txBody>
      </p:sp>
      <p:sp>
        <p:nvSpPr>
          <p:cNvPr id="3" name="ZoneTexte 2"/>
          <p:cNvSpPr txBox="1"/>
          <p:nvPr/>
        </p:nvSpPr>
        <p:spPr>
          <a:xfrm>
            <a:off x="404999" y="5431950"/>
            <a:ext cx="6155661" cy="707886"/>
          </a:xfrm>
          <a:prstGeom prst="rect">
            <a:avLst/>
          </a:prstGeom>
          <a:noFill/>
        </p:spPr>
        <p:txBody>
          <a:bodyPr wrap="square" rtlCol="0">
            <a:spAutoFit/>
          </a:bodyPr>
          <a:lstStyle/>
          <a:p>
            <a:r>
              <a:rPr lang="en-US" sz="800" dirty="0"/>
              <a:t>The HACKS project have received funding from the  </a:t>
            </a:r>
            <a:r>
              <a:rPr lang="en-US" sz="800" dirty="0">
                <a:hlinkClick r:id="rId4"/>
              </a:rPr>
              <a:t>European Union’s Horizon 2020 research and innovation programme</a:t>
            </a:r>
            <a:r>
              <a:rPr lang="en-US" sz="800" i="1" dirty="0"/>
              <a:t> </a:t>
            </a:r>
            <a:r>
              <a:rPr lang="en-US" sz="800" dirty="0"/>
              <a:t>under grant agreement  No 649647 and No 649293 respectively.</a:t>
            </a:r>
          </a:p>
          <a:p>
            <a:r>
              <a:rPr lang="en-US" sz="800" dirty="0"/>
              <a:t>The sole responsibility for the content of these projects lies with the authors.  It does not necessarily reflect the opinion of the European Union. Neither the EASME nor  the European Commission and the project partners are responsible for any use that may  be made of the information contained therein.</a:t>
            </a:r>
          </a:p>
        </p:txBody>
      </p:sp>
    </p:spTree>
    <p:extLst>
      <p:ext uri="{BB962C8B-B14F-4D97-AF65-F5344CB8AC3E}">
        <p14:creationId xmlns:p14="http://schemas.microsoft.com/office/powerpoint/2010/main" val="266189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HACKS- </a:t>
            </a:r>
            <a:r>
              <a:rPr lang="en-US" sz="2400" dirty="0"/>
              <a:t>Heating And Cooling Knowhow and Solutions </a:t>
            </a:r>
            <a:endParaRPr lang="en-GB" sz="2400" dirty="0"/>
          </a:p>
        </p:txBody>
      </p:sp>
      <p:sp>
        <p:nvSpPr>
          <p:cNvPr id="3" name="Inhaltsplatzhalter 2"/>
          <p:cNvSpPr>
            <a:spLocks noGrp="1"/>
          </p:cNvSpPr>
          <p:nvPr>
            <p:ph idx="1"/>
          </p:nvPr>
        </p:nvSpPr>
        <p:spPr>
          <a:xfrm>
            <a:off x="2781300" y="1143000"/>
            <a:ext cx="5905500" cy="4983163"/>
          </a:xfrm>
        </p:spPr>
        <p:txBody>
          <a:bodyPr/>
          <a:lstStyle/>
          <a:p>
            <a:pPr marL="342900" lvl="2" indent="-342900">
              <a:lnSpc>
                <a:spcPct val="80000"/>
              </a:lnSpc>
              <a:spcBef>
                <a:spcPts val="600"/>
              </a:spcBef>
              <a:spcAft>
                <a:spcPts val="600"/>
              </a:spcAft>
            </a:pPr>
            <a:r>
              <a:rPr lang="en-GB" sz="2000" dirty="0"/>
              <a:t>Horizon 2020 grant, 2019 - 2021 </a:t>
            </a:r>
            <a:endParaRPr lang="en-GB" sz="2000" dirty="0" smtClean="0"/>
          </a:p>
          <a:p>
            <a:pPr marL="342900" lvl="2" indent="-342900">
              <a:lnSpc>
                <a:spcPct val="80000"/>
              </a:lnSpc>
              <a:spcBef>
                <a:spcPts val="600"/>
              </a:spcBef>
              <a:spcAft>
                <a:spcPts val="600"/>
              </a:spcAft>
            </a:pPr>
            <a:r>
              <a:rPr lang="fr-FR" dirty="0" smtClean="0"/>
              <a:t>A global budget of 2 </a:t>
            </a:r>
            <a:r>
              <a:rPr lang="fr-FR" dirty="0"/>
              <a:t>159 088 Euros </a:t>
            </a:r>
            <a:endParaRPr lang="en-GB" sz="2000" dirty="0"/>
          </a:p>
          <a:p>
            <a:pPr marL="342900" lvl="2" indent="-342900">
              <a:spcBef>
                <a:spcPts val="600"/>
              </a:spcBef>
              <a:spcAft>
                <a:spcPts val="0"/>
              </a:spcAft>
            </a:pPr>
            <a:r>
              <a:rPr lang="en-GB" sz="2000" dirty="0"/>
              <a:t>17 national Topten teams in 15 countries </a:t>
            </a:r>
          </a:p>
          <a:p>
            <a:pPr marL="357188" lvl="2" indent="-357188">
              <a:spcBef>
                <a:spcPts val="600"/>
              </a:spcBef>
              <a:spcAft>
                <a:spcPts val="600"/>
              </a:spcAft>
            </a:pPr>
            <a:r>
              <a:rPr lang="en-GB" sz="2000" dirty="0"/>
              <a:t>Showing the best products on national markets </a:t>
            </a:r>
          </a:p>
          <a:p>
            <a:pPr marL="342900" lvl="2" indent="-342900">
              <a:spcBef>
                <a:spcPts val="600"/>
              </a:spcBef>
              <a:spcAft>
                <a:spcPts val="600"/>
              </a:spcAft>
            </a:pPr>
            <a:r>
              <a:rPr lang="en-GB" sz="2000" dirty="0"/>
              <a:t>Special focus: </a:t>
            </a:r>
            <a:r>
              <a:rPr lang="en-US" sz="2000" dirty="0"/>
              <a:t>market transformation for heating and cooling (HAC) appliances:</a:t>
            </a:r>
          </a:p>
          <a:p>
            <a:pPr marL="695325" lvl="3" indent="-342900">
              <a:spcBef>
                <a:spcPts val="600"/>
              </a:spcBef>
              <a:spcAft>
                <a:spcPts val="600"/>
              </a:spcAft>
            </a:pPr>
            <a:r>
              <a:rPr lang="en-US" sz="1800" dirty="0"/>
              <a:t>Motivating consumers to replace old and inefficient equipment with new energy efficient equipment; </a:t>
            </a:r>
          </a:p>
          <a:p>
            <a:pPr marL="695325" lvl="3" indent="-342900">
              <a:spcBef>
                <a:spcPts val="600"/>
              </a:spcBef>
              <a:spcAft>
                <a:spcPts val="600"/>
              </a:spcAft>
            </a:pPr>
            <a:r>
              <a:rPr lang="en-US" sz="1800" dirty="0"/>
              <a:t>Encourage solutions that consume less fuel, lower energy bills and improve users’ comfort and health. </a:t>
            </a:r>
          </a:p>
          <a:p>
            <a:pPr marL="342900" lvl="2" indent="-342900">
              <a:spcBef>
                <a:spcPts val="600"/>
              </a:spcBef>
              <a:spcAft>
                <a:spcPts val="600"/>
              </a:spcAft>
            </a:pPr>
            <a:r>
              <a:rPr lang="en-US" sz="2000" b="1" dirty="0"/>
              <a:t>In the EU, almost half of all buildings have individual boilers installed before 1992, with efficiency of 60% or less</a:t>
            </a:r>
            <a:endParaRPr lang="en-GB" sz="2000" b="1" dirty="0"/>
          </a:p>
          <a:p>
            <a:endParaRPr lang="en-GB" dirty="0"/>
          </a:p>
        </p:txBody>
      </p:sp>
      <p:pic>
        <p:nvPicPr>
          <p:cNvPr id="9" name="Image 8"/>
          <p:cNvPicPr>
            <a:picLocks noChangeAspect="1"/>
          </p:cNvPicPr>
          <p:nvPr/>
        </p:nvPicPr>
        <p:blipFill rotWithShape="1">
          <a:blip r:embed="rId2"/>
          <a:srcRect t="243" r="58845"/>
          <a:stretch/>
        </p:blipFill>
        <p:spPr>
          <a:xfrm>
            <a:off x="495300" y="1695450"/>
            <a:ext cx="2371725" cy="4163050"/>
          </a:xfrm>
          <a:prstGeom prst="rect">
            <a:avLst/>
          </a:prstGeom>
        </p:spPr>
      </p:pic>
      <p:sp>
        <p:nvSpPr>
          <p:cNvPr id="10" name="Rectangle 9"/>
          <p:cNvSpPr/>
          <p:nvPr/>
        </p:nvSpPr>
        <p:spPr>
          <a:xfrm>
            <a:off x="337039" y="1216597"/>
            <a:ext cx="2383986" cy="275653"/>
          </a:xfrm>
          <a:prstGeom prst="rect">
            <a:avLst/>
          </a:prstGeom>
        </p:spPr>
        <p:txBody>
          <a:bodyPr wrap="none">
            <a:spAutoFit/>
          </a:bodyPr>
          <a:lstStyle/>
          <a:p>
            <a:pPr>
              <a:lnSpc>
                <a:spcPct val="107000"/>
              </a:lnSpc>
              <a:spcAft>
                <a:spcPts val="800"/>
              </a:spcAft>
            </a:pPr>
            <a:r>
              <a:rPr lang="fr-FR" sz="1200" b="1" dirty="0">
                <a:solidFill>
                  <a:srgbClr val="002060"/>
                </a:solidFill>
                <a:latin typeface="Arial" pitchFamily="34" charset="0"/>
                <a:ea typeface="ＭＳ Ｐゴシック" charset="-128"/>
                <a:cs typeface="+mn-cs"/>
              </a:rPr>
              <a:t>Best </a:t>
            </a:r>
            <a:r>
              <a:rPr lang="fr-FR" sz="1200" b="1" dirty="0" err="1">
                <a:solidFill>
                  <a:srgbClr val="002060"/>
                </a:solidFill>
                <a:latin typeface="Arial" pitchFamily="34" charset="0"/>
                <a:ea typeface="ＭＳ Ｐゴシック" charset="-128"/>
                <a:cs typeface="+mn-cs"/>
              </a:rPr>
              <a:t>products</a:t>
            </a:r>
            <a:r>
              <a:rPr lang="fr-FR" sz="1200" b="1" dirty="0">
                <a:solidFill>
                  <a:srgbClr val="002060"/>
                </a:solidFill>
                <a:latin typeface="Arial" pitchFamily="34" charset="0"/>
                <a:ea typeface="ＭＳ Ｐゴシック" charset="-128"/>
                <a:cs typeface="+mn-cs"/>
              </a:rPr>
              <a:t> in </a:t>
            </a:r>
            <a:r>
              <a:rPr lang="fr-FR" sz="1200" b="1" dirty="0" err="1">
                <a:solidFill>
                  <a:srgbClr val="002060"/>
                </a:solidFill>
                <a:latin typeface="Arial" pitchFamily="34" charset="0"/>
                <a:ea typeface="ＭＳ Ｐゴシック" charset="-128"/>
                <a:cs typeface="+mn-cs"/>
              </a:rPr>
              <a:t>your</a:t>
            </a:r>
            <a:r>
              <a:rPr lang="fr-FR" sz="1200" b="1" dirty="0">
                <a:solidFill>
                  <a:srgbClr val="002060"/>
                </a:solidFill>
                <a:latin typeface="Arial" pitchFamily="34" charset="0"/>
                <a:ea typeface="ＭＳ Ｐゴシック" charset="-128"/>
                <a:cs typeface="+mn-cs"/>
              </a:rPr>
              <a:t> country</a:t>
            </a:r>
          </a:p>
        </p:txBody>
      </p:sp>
    </p:spTree>
    <p:extLst>
      <p:ext uri="{BB962C8B-B14F-4D97-AF65-F5344CB8AC3E}">
        <p14:creationId xmlns:p14="http://schemas.microsoft.com/office/powerpoint/2010/main" val="408616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Partners</a:t>
            </a:r>
            <a:endParaRPr lang="fr-FR" dirty="0"/>
          </a:p>
        </p:txBody>
      </p:sp>
      <p:sp>
        <p:nvSpPr>
          <p:cNvPr id="3" name="Espace réservé du contenu 2"/>
          <p:cNvSpPr>
            <a:spLocks noGrp="1"/>
          </p:cNvSpPr>
          <p:nvPr>
            <p:ph idx="1"/>
          </p:nvPr>
        </p:nvSpPr>
        <p:spPr/>
        <p:txBody>
          <a:bodyPr/>
          <a:lstStyle/>
          <a:p>
            <a:r>
              <a:rPr lang="fr-FR" sz="1200" dirty="0"/>
              <a:t>1 AGENCE DE L'ENVIRONNEMENT ET DE LA MAITRISE DE L'ENERGIE France</a:t>
            </a:r>
          </a:p>
          <a:p>
            <a:r>
              <a:rPr lang="de-DE" sz="1200" dirty="0"/>
              <a:t>2 OSTERREICHISCHE ENERGIEAGENTUR AUSTRIAN ENERGY AGENCY Austria</a:t>
            </a:r>
            <a:endParaRPr lang="fr-FR" sz="1200" dirty="0"/>
          </a:p>
          <a:p>
            <a:r>
              <a:rPr lang="de-DE" sz="1200" dirty="0"/>
              <a:t>3 </a:t>
            </a:r>
            <a:r>
              <a:rPr lang="de-DE" sz="1200" dirty="0" err="1"/>
              <a:t>GoodPlanet</a:t>
            </a:r>
            <a:r>
              <a:rPr lang="de-DE" sz="1200" dirty="0"/>
              <a:t> </a:t>
            </a:r>
            <a:r>
              <a:rPr lang="de-DE" sz="1200" dirty="0" err="1"/>
              <a:t>Belgium</a:t>
            </a:r>
            <a:r>
              <a:rPr lang="de-DE" sz="1200" dirty="0"/>
              <a:t> </a:t>
            </a:r>
            <a:r>
              <a:rPr lang="de-DE" sz="1200" dirty="0" err="1"/>
              <a:t>Belgium</a:t>
            </a:r>
            <a:endParaRPr lang="fr-FR" sz="1200" dirty="0"/>
          </a:p>
          <a:p>
            <a:r>
              <a:rPr lang="de-DE" sz="1200" dirty="0"/>
              <a:t>4 BUSH ENERGIE GMBH </a:t>
            </a:r>
            <a:r>
              <a:rPr lang="de-DE" sz="1200" dirty="0" err="1"/>
              <a:t>Switzerland</a:t>
            </a:r>
            <a:endParaRPr lang="fr-FR" sz="1200" dirty="0"/>
          </a:p>
          <a:p>
            <a:r>
              <a:rPr lang="en-US" sz="1200" dirty="0"/>
              <a:t>5 SEVEN, THE ENERGY EFFICIENCY CENTER Z.U. Czech Republic</a:t>
            </a:r>
            <a:endParaRPr lang="fr-FR" sz="1200" dirty="0"/>
          </a:p>
          <a:p>
            <a:r>
              <a:rPr lang="de-DE" sz="1200" dirty="0"/>
              <a:t>6 CO2ONLINE GENUETZIGE BERATUNGSGESELLSCHAFT MBH Germany</a:t>
            </a:r>
            <a:endParaRPr lang="fr-FR" sz="1200" dirty="0"/>
          </a:p>
          <a:p>
            <a:r>
              <a:rPr lang="de-DE" sz="1200" dirty="0"/>
              <a:t>7 FUNDACION ECOLOGIA Y DESARROLLO Spain</a:t>
            </a:r>
            <a:endParaRPr lang="fr-FR" sz="1200" dirty="0"/>
          </a:p>
          <a:p>
            <a:r>
              <a:rPr lang="de-DE" sz="1200" dirty="0"/>
              <a:t>8 GUIDE TOPTEN SARL France</a:t>
            </a:r>
            <a:endParaRPr lang="fr-FR" sz="1200" dirty="0"/>
          </a:p>
          <a:p>
            <a:r>
              <a:rPr lang="de-DE" sz="1200" dirty="0"/>
              <a:t>9 SOCIETA COOPERATIVA SOCIALE ELIANTE ONLUS </a:t>
            </a:r>
            <a:r>
              <a:rPr lang="de-DE" sz="1200" dirty="0" err="1"/>
              <a:t>Italy</a:t>
            </a:r>
            <a:endParaRPr lang="fr-FR" sz="1200" dirty="0"/>
          </a:p>
          <a:p>
            <a:r>
              <a:rPr lang="de-DE" sz="1200" dirty="0"/>
              <a:t>10 POLITECNICO DI MILANO </a:t>
            </a:r>
            <a:r>
              <a:rPr lang="de-DE" sz="1200" dirty="0" err="1"/>
              <a:t>Italy</a:t>
            </a:r>
            <a:endParaRPr lang="fr-FR" sz="1200" dirty="0"/>
          </a:p>
          <a:p>
            <a:r>
              <a:rPr lang="de-DE" sz="1200" dirty="0"/>
              <a:t>11 LIETUVOS NACIONALINE VARTOTOJU FEDERACIJA ASOCIACIJA </a:t>
            </a:r>
            <a:r>
              <a:rPr lang="de-DE" sz="1200" dirty="0" err="1"/>
              <a:t>Lithuania</a:t>
            </a:r>
            <a:endParaRPr lang="fr-FR" sz="1200" dirty="0"/>
          </a:p>
          <a:p>
            <a:r>
              <a:rPr lang="de-DE" sz="1200" dirty="0"/>
              <a:t>12 OEKOZENTER PAFENDALL ASBL Luxembourg</a:t>
            </a:r>
            <a:endParaRPr lang="fr-FR" sz="1200" dirty="0"/>
          </a:p>
          <a:p>
            <a:r>
              <a:rPr lang="de-DE" sz="1200" dirty="0"/>
              <a:t>13 NORGES NATURVERNFORBUND </a:t>
            </a:r>
            <a:r>
              <a:rPr lang="de-DE" sz="1200" dirty="0" err="1"/>
              <a:t>Norway</a:t>
            </a:r>
            <a:endParaRPr lang="fr-FR" sz="1200" dirty="0"/>
          </a:p>
          <a:p>
            <a:r>
              <a:rPr lang="de-DE" sz="1200" dirty="0"/>
              <a:t>14 FUNDACJA NA RZECZ EFEKTYWNEGO WYKORZYSTANIA ENERGII </a:t>
            </a:r>
            <a:r>
              <a:rPr lang="de-DE" sz="1200" dirty="0" err="1"/>
              <a:t>Poland</a:t>
            </a:r>
            <a:endParaRPr lang="fr-FR" sz="1200" dirty="0"/>
          </a:p>
          <a:p>
            <a:r>
              <a:rPr lang="fr-FR" sz="1200" dirty="0"/>
              <a:t>15 Quercus - </a:t>
            </a:r>
            <a:r>
              <a:rPr lang="fr-FR" sz="1200" dirty="0" err="1"/>
              <a:t>Associação</a:t>
            </a:r>
            <a:r>
              <a:rPr lang="fr-FR" sz="1200" dirty="0"/>
              <a:t> </a:t>
            </a:r>
            <a:r>
              <a:rPr lang="fr-FR" sz="1200" dirty="0" err="1"/>
              <a:t>nacional</a:t>
            </a:r>
            <a:r>
              <a:rPr lang="fr-FR" sz="1200" dirty="0"/>
              <a:t> de </a:t>
            </a:r>
            <a:r>
              <a:rPr lang="fr-FR" sz="1200" dirty="0" err="1"/>
              <a:t>Conservação</a:t>
            </a:r>
            <a:r>
              <a:rPr lang="fr-FR" sz="1200" dirty="0"/>
              <a:t> da </a:t>
            </a:r>
            <a:r>
              <a:rPr lang="fr-FR" sz="1200" dirty="0" err="1"/>
              <a:t>natureza</a:t>
            </a:r>
            <a:r>
              <a:rPr lang="fr-FR" sz="1200" dirty="0"/>
              <a:t> Portugal</a:t>
            </a:r>
          </a:p>
          <a:p>
            <a:r>
              <a:rPr lang="en-US" sz="1200" dirty="0"/>
              <a:t>16 SVENSKA NATURSKYDDSFORENINGEN I Sweden</a:t>
            </a:r>
            <a:endParaRPr lang="fr-FR" sz="1200" dirty="0"/>
          </a:p>
          <a:p>
            <a:r>
              <a:rPr lang="en-US" sz="1200" dirty="0"/>
              <a:t>17 THE ENERGY SAVING TRUST LIMITED United Kingdom</a:t>
            </a:r>
            <a:endParaRPr lang="fr-FR" sz="1200" dirty="0"/>
          </a:p>
        </p:txBody>
      </p:sp>
    </p:spTree>
    <p:extLst>
      <p:ext uri="{BB962C8B-B14F-4D97-AF65-F5344CB8AC3E}">
        <p14:creationId xmlns:p14="http://schemas.microsoft.com/office/powerpoint/2010/main" val="317901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Methodology</a:t>
            </a:r>
            <a:endParaRPr lang="fr-FR" dirty="0"/>
          </a:p>
        </p:txBody>
      </p:sp>
      <p:sp>
        <p:nvSpPr>
          <p:cNvPr id="3" name="Espace réservé du contenu 2"/>
          <p:cNvSpPr>
            <a:spLocks noGrp="1"/>
          </p:cNvSpPr>
          <p:nvPr>
            <p:ph idx="1"/>
          </p:nvPr>
        </p:nvSpPr>
        <p:spPr/>
        <p:txBody>
          <a:bodyPr/>
          <a:lstStyle/>
          <a:p>
            <a:pPr>
              <a:buFont typeface="Arial" panose="020B0604020202020204" pitchFamily="34" charset="0"/>
              <a:buChar char="•"/>
            </a:pPr>
            <a:r>
              <a:rPr lang="en-US" sz="1800" dirty="0"/>
              <a:t>HACKS will engage consumers by assisting them during the purchasing process of new HAC equipment.</a:t>
            </a:r>
          </a:p>
          <a:p>
            <a:pPr>
              <a:buFont typeface="Arial" panose="020B0604020202020204" pitchFamily="34" charset="0"/>
              <a:buChar char="•"/>
            </a:pPr>
            <a:r>
              <a:rPr lang="en-US" sz="1800" dirty="0"/>
              <a:t>The online platforms will provide tools to receive customized information, interactive comment functions, product information, and direct links to the suppliers of the product. </a:t>
            </a:r>
          </a:p>
          <a:p>
            <a:pPr>
              <a:buFont typeface="Arial" panose="020B0604020202020204" pitchFamily="34" charset="0"/>
              <a:buChar char="•"/>
            </a:pPr>
            <a:r>
              <a:rPr lang="en-US" sz="1800" dirty="0"/>
              <a:t>The online platforms will also provide guidance on how to improve consumers' situation while avoiding the purchase of unnecessary equipment as well as how to use and maintain devices.</a:t>
            </a:r>
            <a:endParaRPr lang="fr-FR" sz="1800" dirty="0"/>
          </a:p>
          <a:p>
            <a:pPr>
              <a:buFont typeface="Arial" panose="020B0604020202020204" pitchFamily="34" charset="0"/>
              <a:buChar char="•"/>
            </a:pPr>
            <a:r>
              <a:rPr lang="en-US" sz="1800" dirty="0"/>
              <a:t>HACKS will work with all relevant stakeholders (“the multipliers”) that participate in the decision-making process of consumers by setting up strategic partnerships to promote and facilitate the purchase of energy efficient installed appliances. </a:t>
            </a:r>
          </a:p>
          <a:p>
            <a:pPr>
              <a:buFont typeface="Arial" panose="020B0604020202020204" pitchFamily="34" charset="0"/>
              <a:buChar char="•"/>
            </a:pPr>
            <a:r>
              <a:rPr lang="en-US" sz="1800" dirty="0"/>
              <a:t>HACKS will place a strong emphasis on installers, retailers and consumer </a:t>
            </a:r>
            <a:r>
              <a:rPr lang="en-US" sz="1800" dirty="0" err="1"/>
              <a:t>organisations</a:t>
            </a:r>
            <a:r>
              <a:rPr lang="en-US" sz="1800" dirty="0"/>
              <a:t> because of their proximity to the consumers and capacity to involve and bring guidance on energy efficient equipment directly to them.</a:t>
            </a:r>
            <a:endParaRPr lang="fr-FR" sz="1800" dirty="0"/>
          </a:p>
          <a:p>
            <a:endParaRPr lang="fr-FR" sz="1800" dirty="0"/>
          </a:p>
        </p:txBody>
      </p:sp>
    </p:spTree>
    <p:extLst>
      <p:ext uri="{BB962C8B-B14F-4D97-AF65-F5344CB8AC3E}">
        <p14:creationId xmlns:p14="http://schemas.microsoft.com/office/powerpoint/2010/main" val="160805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p:nvPr>
        </p:nvSpPr>
        <p:spPr>
          <a:xfrm>
            <a:off x="381000" y="258763"/>
            <a:ext cx="8382000" cy="722312"/>
          </a:xfrm>
        </p:spPr>
        <p:txBody>
          <a:bodyPr/>
          <a:lstStyle/>
          <a:p>
            <a:pPr eaLnBrk="1" hangingPunct="1"/>
            <a:r>
              <a:rPr lang="en-GB" dirty="0">
                <a:latin typeface="Arial" charset="0"/>
              </a:rPr>
              <a:t>HACKS</a:t>
            </a:r>
            <a:r>
              <a:rPr lang="en-GB" sz="2800" dirty="0">
                <a:latin typeface="Arial" charset="0"/>
              </a:rPr>
              <a:t>: Fast selection, best choice</a:t>
            </a:r>
          </a:p>
        </p:txBody>
      </p:sp>
      <p:sp>
        <p:nvSpPr>
          <p:cNvPr id="17410" name="Rectangle 3"/>
          <p:cNvSpPr>
            <a:spLocks noGrp="1" noChangeArrowheads="1"/>
          </p:cNvSpPr>
          <p:nvPr>
            <p:ph idx="1"/>
          </p:nvPr>
        </p:nvSpPr>
        <p:spPr>
          <a:xfrm>
            <a:off x="696913" y="1403350"/>
            <a:ext cx="7693025" cy="4464050"/>
          </a:xfrm>
        </p:spPr>
        <p:txBody>
          <a:bodyPr/>
          <a:lstStyle/>
          <a:p>
            <a:pPr eaLnBrk="1" hangingPunct="1">
              <a:buFont typeface="Arial"/>
              <a:buChar char="•"/>
            </a:pPr>
            <a:r>
              <a:rPr lang="en-GB" sz="2000" dirty="0">
                <a:latin typeface="Arial" charset="0"/>
              </a:rPr>
              <a:t>Purpose: convince manufacturers through multinational pressure that a demand exists for efficient products and support market transformation towards more sustainable products.</a:t>
            </a:r>
          </a:p>
          <a:p>
            <a:pPr eaLnBrk="1" hangingPunct="1">
              <a:buFont typeface="Arial"/>
              <a:buChar char="•"/>
            </a:pPr>
            <a:r>
              <a:rPr lang="en-GB" sz="2000" dirty="0">
                <a:latin typeface="Arial" charset="0"/>
              </a:rPr>
              <a:t>TOPTEN websites identify and display selection of best products available in 15 countries. A common portal </a:t>
            </a:r>
            <a:r>
              <a:rPr lang="en-GB" sz="2000" dirty="0">
                <a:latin typeface="Arial" charset="0"/>
                <a:hlinkClick r:id="rId3"/>
              </a:rPr>
              <a:t>www.topten.eu</a:t>
            </a:r>
            <a:r>
              <a:rPr lang="en-GB" sz="2000" dirty="0">
                <a:latin typeface="Arial" charset="0"/>
              </a:rPr>
              <a:t> gives access to each of the 15 websites which are tailored to national consumers and markets.</a:t>
            </a:r>
          </a:p>
          <a:p>
            <a:pPr eaLnBrk="1" hangingPunct="1">
              <a:buFont typeface="Arial"/>
              <a:buChar char="•"/>
            </a:pPr>
            <a:r>
              <a:rPr lang="en-GB" sz="2000" dirty="0">
                <a:latin typeface="Arial" charset="0"/>
              </a:rPr>
              <a:t>Market stimulation: Promotion of energy efficient equipment through stakeholder engagement all along the supply chain.</a:t>
            </a:r>
          </a:p>
          <a:p>
            <a:pPr eaLnBrk="1" hangingPunct="1">
              <a:buFont typeface="Arial"/>
              <a:buChar char="•"/>
            </a:pPr>
            <a:r>
              <a:rPr lang="en-GB" sz="2000" dirty="0">
                <a:latin typeface="Arial" charset="0"/>
              </a:rPr>
              <a:t>Dissemination activities: websites, media coverage, press releases, newsletters, social networks.</a:t>
            </a:r>
          </a:p>
        </p:txBody>
      </p:sp>
      <p:sp>
        <p:nvSpPr>
          <p:cNvPr id="17411" name="Espace réservé du numéro de diapositive 5"/>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AD9F9F-75DA-7E4E-B13D-D221E3F195AD}" type="slidenum">
              <a:rPr lang="en-GB" sz="1800">
                <a:solidFill>
                  <a:schemeClr val="bg1"/>
                </a:solidFill>
              </a:rPr>
              <a:pPr eaLnBrk="1" hangingPunct="1"/>
              <a:t>9</a:t>
            </a:fld>
            <a:endParaRPr lang="en-GB" sz="1800">
              <a:solidFill>
                <a:schemeClr val="bg1"/>
              </a:solidFill>
            </a:endParaRPr>
          </a:p>
        </p:txBody>
      </p:sp>
    </p:spTree>
    <p:extLst>
      <p:ext uri="{BB962C8B-B14F-4D97-AF65-F5344CB8AC3E}">
        <p14:creationId xmlns:p14="http://schemas.microsoft.com/office/powerpoint/2010/main" val="2657628758"/>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784</Words>
  <Application>Microsoft Office PowerPoint</Application>
  <PresentationFormat>Affichage à l'écran (4:3)</PresentationFormat>
  <Paragraphs>99</Paragraphs>
  <Slides>14</Slides>
  <Notes>6</Notes>
  <HiddenSlides>3</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ＭＳ Ｐゴシック</vt:lpstr>
      <vt:lpstr>Arial</vt:lpstr>
      <vt:lpstr>Calibri</vt:lpstr>
      <vt:lpstr>Helvetica</vt:lpstr>
      <vt:lpstr>Mangal</vt:lpstr>
      <vt:lpstr>Wingdings</vt:lpstr>
      <vt:lpstr>Wingdings 2</vt:lpstr>
      <vt:lpstr>Larissa-Design</vt:lpstr>
      <vt:lpstr>Présentation PowerPoint</vt:lpstr>
      <vt:lpstr>Market transparency: Topten identifies and shows best products online - Example UK</vt:lpstr>
      <vt:lpstr>Market transparency: Topten identifies and shows best products online Example FR</vt:lpstr>
      <vt:lpstr>New software - Link to the Point of Sale</vt:lpstr>
      <vt:lpstr>Euro-Topten: a long story, a strong recognition</vt:lpstr>
      <vt:lpstr>HACKS- Heating And Cooling Knowhow and Solutions </vt:lpstr>
      <vt:lpstr>Partners</vt:lpstr>
      <vt:lpstr>Methodology</vt:lpstr>
      <vt:lpstr>HACKS: Fast selection, best choice</vt:lpstr>
      <vt:lpstr>Topten Concept</vt:lpstr>
      <vt:lpstr>Topten Act: access from www.topten.eu   </vt:lpstr>
      <vt:lpstr>Topten.eu – Best products of Europe</vt:lpstr>
      <vt:lpstr>Circular Economy:  Same approach needed as for energy efficiency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Topten</dc:title>
  <dc:creator>Eric Bush</dc:creator>
  <cp:lastModifiedBy>DYEVRE Nicolas</cp:lastModifiedBy>
  <cp:revision>1145</cp:revision>
  <cp:lastPrinted>2019-02-05T07:56:17Z</cp:lastPrinted>
  <dcterms:created xsi:type="dcterms:W3CDTF">2012-11-06T18:06:38Z</dcterms:created>
  <dcterms:modified xsi:type="dcterms:W3CDTF">2019-02-08T14:06:15Z</dcterms:modified>
</cp:coreProperties>
</file>