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8" r:id="rId2"/>
    <p:sldId id="310" r:id="rId3"/>
    <p:sldId id="312" r:id="rId4"/>
    <p:sldId id="313" r:id="rId5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édio 1 - Destaqu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édio 1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2" autoAdjust="0"/>
    <p:restoredTop sz="96727" autoAdjust="0"/>
  </p:normalViewPr>
  <p:slideViewPr>
    <p:cSldViewPr>
      <p:cViewPr varScale="1">
        <p:scale>
          <a:sx n="125" d="100"/>
          <a:sy n="125" d="100"/>
        </p:scale>
        <p:origin x="218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7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DE63C-FD17-452A-AA8E-AEEDCF973DED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A0F5-A1B5-4D39-98E0-8FDF49688AA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69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DE434-C118-420E-8D05-91BFDD7F4C7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E5F1-5968-4E9E-AF6F-95AA38E1506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41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88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0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68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411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42875"/>
            <a:ext cx="37147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2"/>
          <p:cNvGrpSpPr>
            <a:grpSpLocks/>
          </p:cNvGrpSpPr>
          <p:nvPr userDrawn="1"/>
        </p:nvGrpSpPr>
        <p:grpSpPr bwMode="auto">
          <a:xfrm>
            <a:off x="0" y="0"/>
            <a:ext cx="8991600" cy="6858000"/>
            <a:chOff x="0" y="0"/>
            <a:chExt cx="5664" cy="4320"/>
          </a:xfrm>
        </p:grpSpPr>
        <p:pic>
          <p:nvPicPr>
            <p:cNvPr id="7" name="Picture 7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2"/>
              <a:ext cx="5664" cy="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27" cy="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0"/>
              <a:ext cx="234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90" y="428604"/>
            <a:ext cx="7815290" cy="89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75B07F44-8243-4CC9-9BDB-5D196BA65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9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28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6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60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73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77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82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47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3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BF76-07E0-4483-860A-74B90266B0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51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51845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GB" sz="4600" b="1" dirty="0"/>
              <a:t>Buildings Working Group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GB" sz="4000" b="1" dirty="0"/>
              <a:t>Activity Report</a:t>
            </a:r>
          </a:p>
          <a:p>
            <a:pPr marL="0" indent="0" algn="r">
              <a:buNone/>
              <a:defRPr/>
            </a:pPr>
            <a:endParaRPr lang="en-GB" sz="1800" dirty="0"/>
          </a:p>
          <a:p>
            <a:pPr marL="0" indent="0" algn="r">
              <a:buNone/>
              <a:defRPr/>
            </a:pPr>
            <a:endParaRPr lang="en-GB" sz="1800" dirty="0"/>
          </a:p>
          <a:p>
            <a:pPr marL="0" indent="0" algn="r">
              <a:buNone/>
              <a:defRPr/>
            </a:pPr>
            <a:endParaRPr lang="en-GB" sz="1800" dirty="0"/>
          </a:p>
          <a:p>
            <a:pPr marL="0" indent="0" algn="r">
              <a:buNone/>
              <a:defRPr/>
            </a:pPr>
            <a:endParaRPr lang="en-GB" sz="1800" dirty="0"/>
          </a:p>
          <a:p>
            <a:pPr marL="0" indent="0" algn="r">
              <a:buNone/>
              <a:defRPr/>
            </a:pPr>
            <a:endParaRPr lang="en-GB" sz="1800" dirty="0"/>
          </a:p>
          <a:p>
            <a:pPr marL="0" indent="0" algn="r">
              <a:buNone/>
              <a:defRPr/>
            </a:pPr>
            <a:endParaRPr lang="en-GB" sz="1800" dirty="0"/>
          </a:p>
          <a:p>
            <a:pPr marL="0" indent="0" algn="r">
              <a:buNone/>
              <a:defRPr/>
            </a:pPr>
            <a:endParaRPr lang="en-GB" sz="1800" dirty="0"/>
          </a:p>
          <a:p>
            <a:pPr marL="0" indent="0" algn="r">
              <a:buNone/>
              <a:defRPr/>
            </a:pPr>
            <a:r>
              <a:rPr lang="en-GB" sz="2400" b="1" dirty="0"/>
              <a:t>M67 meeting</a:t>
            </a:r>
            <a:endParaRPr lang="en-GB" sz="2400" b="1" dirty="0">
              <a:cs typeface="Calibri"/>
            </a:endParaRPr>
          </a:p>
          <a:p>
            <a:pPr marL="0" indent="0" algn="r">
              <a:buNone/>
              <a:defRPr/>
            </a:pPr>
            <a:r>
              <a:rPr lang="en-GB" sz="2400" b="1" dirty="0"/>
              <a:t>25</a:t>
            </a:r>
            <a:r>
              <a:rPr lang="en-GB" sz="2400" b="1" baseline="30000" dirty="0"/>
              <a:t>th</a:t>
            </a:r>
            <a:r>
              <a:rPr lang="en-GB" sz="2400" b="1" dirty="0"/>
              <a:t> September 2020</a:t>
            </a:r>
            <a:endParaRPr lang="en-GB" sz="2800" b="1" dirty="0"/>
          </a:p>
          <a:p>
            <a:pPr marL="0" indent="0" algn="r">
              <a:buNone/>
              <a:defRPr/>
            </a:pPr>
            <a:r>
              <a:rPr lang="en-GB" sz="2400" b="1" dirty="0"/>
              <a:t>Rui Fragoso, ADENE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5172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8ADE451-5840-47BC-89C5-E566F4A01204}"/>
              </a:ext>
            </a:extLst>
          </p:cNvPr>
          <p:cNvSpPr/>
          <p:nvPr/>
        </p:nvSpPr>
        <p:spPr>
          <a:xfrm>
            <a:off x="107504" y="2276872"/>
            <a:ext cx="8928992" cy="34163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1" indent="-457200">
              <a:spcBef>
                <a:spcPct val="50000"/>
              </a:spcBef>
              <a:buClr>
                <a:srgbClr val="CC0000"/>
              </a:buClr>
              <a:buFont typeface="+mj-lt"/>
              <a:buAutoNum type="arabicPeriod"/>
              <a:defRPr/>
            </a:pPr>
            <a:r>
              <a:rPr lang="pt-PT" sz="2400" b="1" dirty="0">
                <a:latin typeface="Arial"/>
                <a:cs typeface="Arial"/>
              </a:rPr>
              <a:t>Horizon 2020 calls – 2 proposals with EnR members</a:t>
            </a:r>
            <a:endParaRPr lang="pt-PT" sz="1600" b="1" dirty="0"/>
          </a:p>
          <a:p>
            <a:pPr marL="800100" lvl="2" indent="-342900">
              <a:spcBef>
                <a:spcPct val="50000"/>
              </a:spcBef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Arial"/>
                <a:cs typeface="Arial"/>
              </a:rPr>
              <a:t>ACT2SHARE - </a:t>
            </a:r>
            <a:r>
              <a:rPr lang="en-US" sz="2400" dirty="0">
                <a:latin typeface="Arial"/>
                <a:cs typeface="Arial"/>
              </a:rPr>
              <a:t>energy poverty </a:t>
            </a:r>
            <a:r>
              <a:rPr lang="en-US" sz="2400" dirty="0" err="1">
                <a:latin typeface="Arial"/>
                <a:cs typeface="Arial"/>
              </a:rPr>
              <a:t>ACTions</a:t>
            </a:r>
            <a:r>
              <a:rPr lang="en-US" sz="2400" dirty="0">
                <a:latin typeface="Arial"/>
                <a:cs typeface="Arial"/>
              </a:rPr>
              <a:t> TO Social, </a:t>
            </a:r>
            <a:r>
              <a:rPr lang="en-US" sz="2400" dirty="0" err="1">
                <a:latin typeface="Arial"/>
                <a:cs typeface="Arial"/>
              </a:rPr>
              <a:t>HeAlth</a:t>
            </a:r>
            <a:r>
              <a:rPr lang="en-US" sz="2400" dirty="0">
                <a:latin typeface="Arial"/>
                <a:cs typeface="Arial"/>
              </a:rPr>
              <a:t> and Economic Recovery</a:t>
            </a:r>
          </a:p>
          <a:p>
            <a:pPr marL="800100" lvl="2" indent="-342900">
              <a:spcBef>
                <a:spcPct val="50000"/>
              </a:spcBef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latin typeface="Arial"/>
                <a:cs typeface="Arial"/>
              </a:rPr>
              <a:t>SEJ - </a:t>
            </a:r>
            <a:r>
              <a:rPr lang="en-GB" sz="2400" dirty="0">
                <a:latin typeface="Arial"/>
                <a:cs typeface="Arial"/>
              </a:rPr>
              <a:t>Supporting Energy Justice</a:t>
            </a:r>
            <a:endParaRPr lang="en-US" sz="2400" dirty="0">
              <a:latin typeface="Arial"/>
              <a:cs typeface="Arial"/>
            </a:endParaRPr>
          </a:p>
          <a:p>
            <a:pPr lvl="1" indent="-457200">
              <a:spcBef>
                <a:spcPct val="50000"/>
              </a:spcBef>
              <a:buClr>
                <a:srgbClr val="CC0000"/>
              </a:buClr>
              <a:buFont typeface="+mj-lt"/>
              <a:buAutoNum type="arabicPeriod"/>
              <a:defRPr/>
            </a:pPr>
            <a:r>
              <a:rPr lang="en-US" sz="2400" b="1" dirty="0">
                <a:latin typeface="Arial"/>
                <a:cs typeface="Arial"/>
              </a:rPr>
              <a:t>Preparation of meeting with EU Commission on the Renovation Wave</a:t>
            </a:r>
          </a:p>
          <a:p>
            <a:pPr lvl="1" indent="-457200">
              <a:spcBef>
                <a:spcPct val="50000"/>
              </a:spcBef>
              <a:buClr>
                <a:srgbClr val="CC0000"/>
              </a:buClr>
              <a:buFont typeface="+mj-lt"/>
              <a:buAutoNum type="arabicPeriod"/>
              <a:defRPr/>
            </a:pPr>
            <a:r>
              <a:rPr lang="en-US" sz="2400" b="1" dirty="0">
                <a:latin typeface="Arial"/>
                <a:cs typeface="Arial"/>
              </a:rPr>
              <a:t>Support to the meeting between </a:t>
            </a:r>
            <a:r>
              <a:rPr lang="en-US" sz="2400" b="1" dirty="0" err="1">
                <a:latin typeface="Arial"/>
                <a:cs typeface="Arial"/>
              </a:rPr>
              <a:t>EnR</a:t>
            </a:r>
            <a:r>
              <a:rPr lang="en-US" sz="2400" b="1" dirty="0">
                <a:latin typeface="Arial"/>
                <a:cs typeface="Arial"/>
              </a:rPr>
              <a:t> and EC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8E0784C-84A8-4157-B18B-5D8977D11C5F}"/>
              </a:ext>
            </a:extLst>
          </p:cNvPr>
          <p:cNvSpPr/>
          <p:nvPr/>
        </p:nvSpPr>
        <p:spPr>
          <a:xfrm>
            <a:off x="5604976" y="1374539"/>
            <a:ext cx="3348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400" b="1" dirty="0">
                <a:solidFill>
                  <a:srgbClr val="D73407"/>
                </a:solidFill>
                <a:latin typeface="Arial" charset="0"/>
              </a:rPr>
              <a:t>BWG recent activities</a:t>
            </a:r>
            <a:endParaRPr lang="en-GB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1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>
            <a:extLst>
              <a:ext uri="{FF2B5EF4-FFF2-40B4-BE49-F238E27FC236}">
                <a16:creationId xmlns:a16="http://schemas.microsoft.com/office/drawing/2014/main" id="{68E0784C-84A8-4157-B18B-5D8977D11C5F}"/>
              </a:ext>
            </a:extLst>
          </p:cNvPr>
          <p:cNvSpPr/>
          <p:nvPr/>
        </p:nvSpPr>
        <p:spPr>
          <a:xfrm>
            <a:off x="1494512" y="548680"/>
            <a:ext cx="75471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D73407"/>
                </a:solidFill>
                <a:latin typeface="Arial" charset="0"/>
              </a:rPr>
              <a:t>ACT2SHARE - energy poverty </a:t>
            </a:r>
            <a:r>
              <a:rPr lang="en-US" sz="2400" b="1" dirty="0" err="1">
                <a:solidFill>
                  <a:srgbClr val="D73407"/>
                </a:solidFill>
                <a:latin typeface="Arial" charset="0"/>
              </a:rPr>
              <a:t>ACTions</a:t>
            </a:r>
            <a:r>
              <a:rPr lang="en-US" sz="2400" b="1" dirty="0">
                <a:solidFill>
                  <a:srgbClr val="D73407"/>
                </a:solidFill>
                <a:latin typeface="Arial" charset="0"/>
              </a:rPr>
              <a:t> TO Social, 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D73407"/>
                </a:solidFill>
                <a:latin typeface="Arial" charset="0"/>
              </a:rPr>
              <a:t>HeAlth</a:t>
            </a:r>
            <a:r>
              <a:rPr lang="en-US" sz="2400" b="1" dirty="0">
                <a:solidFill>
                  <a:srgbClr val="D73407"/>
                </a:solidFill>
                <a:latin typeface="Arial" charset="0"/>
              </a:rPr>
              <a:t> and Economic Recovery </a:t>
            </a:r>
            <a:endParaRPr lang="en-GB" sz="1400" dirty="0">
              <a:latin typeface="Arial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57A37C7-56DB-4C37-B959-1D3B901271F4}"/>
              </a:ext>
            </a:extLst>
          </p:cNvPr>
          <p:cNvSpPr/>
          <p:nvPr/>
        </p:nvSpPr>
        <p:spPr>
          <a:xfrm>
            <a:off x="129596" y="1760206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Call</a:t>
            </a:r>
            <a:r>
              <a:rPr lang="pt-PT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ID: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Mitigating household energy poverty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Submission</a:t>
            </a:r>
            <a:r>
              <a:rPr lang="en-GB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</a:t>
            </a:r>
            <a:r>
              <a:rPr lang="en-GB" baseline="30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September</a:t>
            </a: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6956C9D-3B50-41B6-BBB1-5762004F9B81}"/>
              </a:ext>
            </a:extLst>
          </p:cNvPr>
          <p:cNvSpPr/>
          <p:nvPr/>
        </p:nvSpPr>
        <p:spPr>
          <a:xfrm>
            <a:off x="129596" y="2844464"/>
            <a:ext cx="51125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Objective:</a:t>
            </a:r>
          </a:p>
          <a:p>
            <a:pPr algn="just"/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</a:t>
            </a:r>
            <a:r>
              <a:rPr lang="en-GB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support the design and the replication of innovative measures aiming to enhance the living conditions and indoor comfort of energy poor households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by exploiting also the potential role and impact of </a:t>
            </a:r>
            <a:r>
              <a:rPr lang="en-GB" b="1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women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pursuing the social urgent scope of mitigating energy poverty. Energy efficiency measures can highly contribute to the economic recovery post Pandemic and to a faster rate of green renovation.</a:t>
            </a:r>
            <a:endParaRPr lang="pt-PT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87924C2-F350-4151-9CB5-BF1FDAA0C0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257"/>
          <a:stretch/>
        </p:blipFill>
        <p:spPr>
          <a:xfrm>
            <a:off x="5551598" y="2414900"/>
            <a:ext cx="3348378" cy="3890173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09EE18A1-4ADE-4112-ABCD-818997CBAE44}"/>
              </a:ext>
            </a:extLst>
          </p:cNvPr>
          <p:cNvSpPr/>
          <p:nvPr/>
        </p:nvSpPr>
        <p:spPr>
          <a:xfrm>
            <a:off x="129596" y="2328746"/>
            <a:ext cx="3018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Coordination</a:t>
            </a:r>
            <a:r>
              <a:rPr lang="pt-PT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pt-PT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ENEA (</a:t>
            </a:r>
            <a:r>
              <a:rPr lang="pt-PT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Italy</a:t>
            </a:r>
            <a:r>
              <a:rPr lang="pt-PT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Triângulo isósceles 7">
            <a:extLst>
              <a:ext uri="{FF2B5EF4-FFF2-40B4-BE49-F238E27FC236}">
                <a16:creationId xmlns:a16="http://schemas.microsoft.com/office/drawing/2014/main" id="{AE9E581F-7023-4CE3-93D9-355DE382DD1D}"/>
              </a:ext>
            </a:extLst>
          </p:cNvPr>
          <p:cNvSpPr/>
          <p:nvPr/>
        </p:nvSpPr>
        <p:spPr>
          <a:xfrm rot="5400000">
            <a:off x="5280714" y="2570539"/>
            <a:ext cx="336717" cy="21113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riângulo isósceles 9">
            <a:extLst>
              <a:ext uri="{FF2B5EF4-FFF2-40B4-BE49-F238E27FC236}">
                <a16:creationId xmlns:a16="http://schemas.microsoft.com/office/drawing/2014/main" id="{37DCF0DA-034E-4FB5-8652-44530682CC65}"/>
              </a:ext>
            </a:extLst>
          </p:cNvPr>
          <p:cNvSpPr/>
          <p:nvPr/>
        </p:nvSpPr>
        <p:spPr>
          <a:xfrm rot="5400000">
            <a:off x="5280714" y="3065023"/>
            <a:ext cx="336717" cy="21113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id="{A9C39B90-8BE7-4361-8350-9DF06EADF3C5}"/>
              </a:ext>
            </a:extLst>
          </p:cNvPr>
          <p:cNvSpPr/>
          <p:nvPr/>
        </p:nvSpPr>
        <p:spPr>
          <a:xfrm rot="5400000">
            <a:off x="5280714" y="5508017"/>
            <a:ext cx="336717" cy="21113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7CFAEDE5-1DFF-477D-A65E-53A7FF670842}"/>
              </a:ext>
            </a:extLst>
          </p:cNvPr>
          <p:cNvSpPr/>
          <p:nvPr/>
        </p:nvSpPr>
        <p:spPr>
          <a:xfrm rot="5400000">
            <a:off x="7592360" y="6495673"/>
            <a:ext cx="227214" cy="114027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A7BE5B1-5658-4169-A131-B51A2E6BE7EE}"/>
              </a:ext>
            </a:extLst>
          </p:cNvPr>
          <p:cNvSpPr/>
          <p:nvPr/>
        </p:nvSpPr>
        <p:spPr>
          <a:xfrm>
            <a:off x="7762981" y="6439079"/>
            <a:ext cx="10550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EnR</a:t>
            </a:r>
            <a:r>
              <a:rPr lang="en-GB" sz="11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member</a:t>
            </a:r>
            <a:endParaRPr lang="pt-P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id="{84E972EE-7AA0-4894-8F67-5C87F0D4F6C7}"/>
              </a:ext>
            </a:extLst>
          </p:cNvPr>
          <p:cNvSpPr/>
          <p:nvPr/>
        </p:nvSpPr>
        <p:spPr>
          <a:xfrm rot="5400000">
            <a:off x="5280713" y="4076330"/>
            <a:ext cx="336717" cy="21113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1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>
            <a:extLst>
              <a:ext uri="{FF2B5EF4-FFF2-40B4-BE49-F238E27FC236}">
                <a16:creationId xmlns:a16="http://schemas.microsoft.com/office/drawing/2014/main" id="{68E0784C-84A8-4157-B18B-5D8977D11C5F}"/>
              </a:ext>
            </a:extLst>
          </p:cNvPr>
          <p:cNvSpPr/>
          <p:nvPr/>
        </p:nvSpPr>
        <p:spPr>
          <a:xfrm>
            <a:off x="3947979" y="729323"/>
            <a:ext cx="4951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D73407"/>
                </a:solidFill>
                <a:latin typeface="Arial" charset="0"/>
              </a:rPr>
              <a:t>SEJ - Supporting Energy Justice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57A37C7-56DB-4C37-B959-1D3B901271F4}"/>
              </a:ext>
            </a:extLst>
          </p:cNvPr>
          <p:cNvSpPr/>
          <p:nvPr/>
        </p:nvSpPr>
        <p:spPr>
          <a:xfrm>
            <a:off x="129596" y="1760206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Call</a:t>
            </a:r>
            <a:r>
              <a:rPr lang="pt-PT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ID: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Mitigating household energy poverty</a:t>
            </a:r>
          </a:p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Submission</a:t>
            </a:r>
            <a:r>
              <a:rPr lang="en-GB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</a:t>
            </a:r>
            <a:r>
              <a:rPr lang="en-GB" baseline="30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September</a:t>
            </a: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6956C9D-3B50-41B6-BBB1-5762004F9B81}"/>
              </a:ext>
            </a:extLst>
          </p:cNvPr>
          <p:cNvSpPr/>
          <p:nvPr/>
        </p:nvSpPr>
        <p:spPr>
          <a:xfrm>
            <a:off x="156189" y="2876565"/>
            <a:ext cx="5112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Objective:</a:t>
            </a:r>
          </a:p>
          <a:p>
            <a:pPr algn="just"/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aim of the project is to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alleviate energy poverty and promote a fair transition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to a low carbon society by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enabling energy poor households to access and </a:t>
            </a:r>
            <a:r>
              <a:rPr lang="en-US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maximise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the benefits from energy efficiency and renewable energy support schemes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both by directly assisting households in seven countries, and by demonstrating a set of principles and practices that can be applied in energy efficiency, RES and other energy poverty support schemes and policies across Europe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9EE18A1-4ADE-4112-ABCD-818997CBAE44}"/>
              </a:ext>
            </a:extLst>
          </p:cNvPr>
          <p:cNvSpPr/>
          <p:nvPr/>
        </p:nvSpPr>
        <p:spPr>
          <a:xfrm>
            <a:off x="129596" y="2328746"/>
            <a:ext cx="2745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Coordination</a:t>
            </a:r>
            <a:r>
              <a:rPr lang="pt-PT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pt-PT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 (UK)</a:t>
            </a:r>
          </a:p>
        </p:txBody>
      </p:sp>
      <p:sp>
        <p:nvSpPr>
          <p:cNvPr id="8" name="Triângulo isósceles 7">
            <a:extLst>
              <a:ext uri="{FF2B5EF4-FFF2-40B4-BE49-F238E27FC236}">
                <a16:creationId xmlns:a16="http://schemas.microsoft.com/office/drawing/2014/main" id="{AE9E581F-7023-4CE3-93D9-355DE382DD1D}"/>
              </a:ext>
            </a:extLst>
          </p:cNvPr>
          <p:cNvSpPr/>
          <p:nvPr/>
        </p:nvSpPr>
        <p:spPr>
          <a:xfrm rot="5400000">
            <a:off x="5460377" y="2778685"/>
            <a:ext cx="216739" cy="17740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09FF8C3-894D-45EC-84B6-3B0F25F54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988067"/>
              </p:ext>
            </p:extLst>
          </p:nvPr>
        </p:nvGraphicFramePr>
        <p:xfrm>
          <a:off x="5760256" y="2670975"/>
          <a:ext cx="3269412" cy="360000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757860">
                  <a:extLst>
                    <a:ext uri="{9D8B030D-6E8A-4147-A177-3AD203B41FA5}">
                      <a16:colId xmlns:a16="http://schemas.microsoft.com/office/drawing/2014/main" val="3605162434"/>
                    </a:ext>
                  </a:extLst>
                </a:gridCol>
                <a:gridCol w="511552">
                  <a:extLst>
                    <a:ext uri="{9D8B030D-6E8A-4147-A177-3AD203B41FA5}">
                      <a16:colId xmlns:a16="http://schemas.microsoft.com/office/drawing/2014/main" val="51616152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b="1" kern="1200" dirty="0"/>
                        <a:t>EST – Coordinator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UK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79446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pt-PT" sz="1800" b="1" kern="1200" dirty="0"/>
                        <a:t>ENEA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IT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01457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b="1" kern="1200" dirty="0"/>
                        <a:t>CRES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GR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38304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pt-PT" sz="1800" b="1" kern="1200" dirty="0"/>
                        <a:t>IDAE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ES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34482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b="1" kern="1200" dirty="0"/>
                        <a:t>KAPE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PL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55388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hr-HR" sz="1800" b="1" kern="1200" dirty="0"/>
                        <a:t>EIHP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HR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52850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pt-PT" sz="1800" b="1" kern="1200" dirty="0"/>
                        <a:t>ADENE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PT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22353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b="1" kern="1200" dirty="0"/>
                        <a:t>RAP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BL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89014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1800" b="1" kern="1200" dirty="0" err="1"/>
                        <a:t>IETcc</a:t>
                      </a:r>
                      <a:r>
                        <a:rPr lang="es-ES" sz="1800" b="1" kern="1200" dirty="0"/>
                        <a:t>-CSIC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ES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963805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s-ES" sz="1800" b="1" kern="1200" dirty="0" err="1"/>
                        <a:t>Moita</a:t>
                      </a:r>
                      <a:r>
                        <a:rPr lang="es-ES" sz="1800" b="1" kern="1200" dirty="0"/>
                        <a:t> </a:t>
                      </a:r>
                      <a:r>
                        <a:rPr lang="es-ES" sz="1800" b="1" kern="1200" dirty="0" err="1"/>
                        <a:t>Municipality</a:t>
                      </a:r>
                      <a:r>
                        <a:rPr lang="es-ES" sz="1800" b="1" kern="1200" dirty="0"/>
                        <a:t> </a:t>
                      </a:r>
                      <a:endParaRPr lang="pt-PT" sz="1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en-GB" sz="1800" kern="1200" dirty="0"/>
                        <a:t>PT</a:t>
                      </a:r>
                      <a:endParaRPr lang="pt-PT" sz="18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7124303"/>
                  </a:ext>
                </a:extLst>
              </a:tr>
            </a:tbl>
          </a:graphicData>
        </a:graphic>
      </p:graphicFrame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2F84DB0F-C509-43C8-AE2C-AEFAE080FE36}"/>
              </a:ext>
            </a:extLst>
          </p:cNvPr>
          <p:cNvSpPr/>
          <p:nvPr/>
        </p:nvSpPr>
        <p:spPr>
          <a:xfrm rot="5400000">
            <a:off x="7592360" y="6495673"/>
            <a:ext cx="227214" cy="114027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81384ED-44B9-481D-932C-F6ED651635D7}"/>
              </a:ext>
            </a:extLst>
          </p:cNvPr>
          <p:cNvSpPr/>
          <p:nvPr/>
        </p:nvSpPr>
        <p:spPr>
          <a:xfrm>
            <a:off x="7762981" y="6439079"/>
            <a:ext cx="10550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EnR</a:t>
            </a:r>
            <a:r>
              <a:rPr lang="en-GB" sz="11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member</a:t>
            </a:r>
            <a:endParaRPr lang="pt-P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id="{CA574D48-E26E-46F7-A8C8-A2646C75AF25}"/>
              </a:ext>
            </a:extLst>
          </p:cNvPr>
          <p:cNvSpPr/>
          <p:nvPr/>
        </p:nvSpPr>
        <p:spPr>
          <a:xfrm rot="5400000">
            <a:off x="5460377" y="3130029"/>
            <a:ext cx="216739" cy="17740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riângulo isósceles 15">
            <a:extLst>
              <a:ext uri="{FF2B5EF4-FFF2-40B4-BE49-F238E27FC236}">
                <a16:creationId xmlns:a16="http://schemas.microsoft.com/office/drawing/2014/main" id="{8CA7AB7C-FAA5-4C05-A1DB-3A0807BA945C}"/>
              </a:ext>
            </a:extLst>
          </p:cNvPr>
          <p:cNvSpPr/>
          <p:nvPr/>
        </p:nvSpPr>
        <p:spPr>
          <a:xfrm rot="5400000">
            <a:off x="5460377" y="3481373"/>
            <a:ext cx="216739" cy="17740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riângulo isósceles 16">
            <a:extLst>
              <a:ext uri="{FF2B5EF4-FFF2-40B4-BE49-F238E27FC236}">
                <a16:creationId xmlns:a16="http://schemas.microsoft.com/office/drawing/2014/main" id="{C0A0A8BF-0EB0-4987-A74B-B5393FB661E6}"/>
              </a:ext>
            </a:extLst>
          </p:cNvPr>
          <p:cNvSpPr/>
          <p:nvPr/>
        </p:nvSpPr>
        <p:spPr>
          <a:xfrm rot="5400000">
            <a:off x="5460377" y="3832717"/>
            <a:ext cx="216739" cy="17740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id="{6BC7FEE8-F64B-4C98-9BAD-784EC8510C1A}"/>
              </a:ext>
            </a:extLst>
          </p:cNvPr>
          <p:cNvSpPr/>
          <p:nvPr/>
        </p:nvSpPr>
        <p:spPr>
          <a:xfrm rot="5400000">
            <a:off x="5460377" y="4194122"/>
            <a:ext cx="216739" cy="17740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riângulo isósceles 18">
            <a:extLst>
              <a:ext uri="{FF2B5EF4-FFF2-40B4-BE49-F238E27FC236}">
                <a16:creationId xmlns:a16="http://schemas.microsoft.com/office/drawing/2014/main" id="{22835353-0C8A-48E0-A6DC-421CF5037C2E}"/>
              </a:ext>
            </a:extLst>
          </p:cNvPr>
          <p:cNvSpPr/>
          <p:nvPr/>
        </p:nvSpPr>
        <p:spPr>
          <a:xfrm rot="5400000">
            <a:off x="5460377" y="4555527"/>
            <a:ext cx="216739" cy="17740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riângulo isósceles 19">
            <a:extLst>
              <a:ext uri="{FF2B5EF4-FFF2-40B4-BE49-F238E27FC236}">
                <a16:creationId xmlns:a16="http://schemas.microsoft.com/office/drawing/2014/main" id="{7333D7AF-38FF-4D95-83DD-831ADDCDC5D3}"/>
              </a:ext>
            </a:extLst>
          </p:cNvPr>
          <p:cNvSpPr/>
          <p:nvPr/>
        </p:nvSpPr>
        <p:spPr>
          <a:xfrm rot="5400000">
            <a:off x="5460377" y="4923120"/>
            <a:ext cx="216739" cy="177402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4642</TotalTime>
  <Words>286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 Regular Meeting M 53         Helsinki , 28th – 29th June 2013  ADEME, EnR PRESIDENCY 2013</dc:title>
  <dc:creator>Nicolas DYEVRE</dc:creator>
  <cp:lastModifiedBy>Rui Fragoso</cp:lastModifiedBy>
  <cp:revision>346</cp:revision>
  <cp:lastPrinted>2020-02-10T17:39:20Z</cp:lastPrinted>
  <dcterms:created xsi:type="dcterms:W3CDTF">2013-06-18T10:04:30Z</dcterms:created>
  <dcterms:modified xsi:type="dcterms:W3CDTF">2020-09-24T15:34:49Z</dcterms:modified>
</cp:coreProperties>
</file>