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8" r:id="rId2"/>
    <p:sldId id="291" r:id="rId3"/>
    <p:sldId id="300" r:id="rId4"/>
    <p:sldId id="294" r:id="rId5"/>
    <p:sldId id="292" r:id="rId6"/>
    <p:sldId id="298" r:id="rId7"/>
    <p:sldId id="296" r:id="rId8"/>
    <p:sldId id="299" r:id="rId9"/>
    <p:sldId id="301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 varScale="1">
        <p:scale>
          <a:sx n="69" d="100"/>
          <a:sy n="69" d="100"/>
        </p:scale>
        <p:origin x="120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2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23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DE63C-FD17-452A-AA8E-AEEDCF973DED}" type="datetimeFigureOut">
              <a:rPr lang="fr-FR" smtClean="0"/>
              <a:t>09/06/2021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A0F5-A1B5-4D39-98E0-8FDF49688A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692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DE434-C118-420E-8D05-91BFDD7F4C79}" type="datetimeFigureOut">
              <a:rPr lang="fr-FR" smtClean="0"/>
              <a:t>09/06/2021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EE5F1-5968-4E9E-AF6F-95AA38E15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411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88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02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684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411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42875"/>
            <a:ext cx="37147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2"/>
          <p:cNvGrpSpPr>
            <a:grpSpLocks/>
          </p:cNvGrpSpPr>
          <p:nvPr userDrawn="1"/>
        </p:nvGrpSpPr>
        <p:grpSpPr bwMode="auto">
          <a:xfrm>
            <a:off x="0" y="0"/>
            <a:ext cx="8991600" cy="6858000"/>
            <a:chOff x="0" y="0"/>
            <a:chExt cx="5664" cy="4320"/>
          </a:xfrm>
        </p:grpSpPr>
        <p:pic>
          <p:nvPicPr>
            <p:cNvPr id="7" name="Picture 7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2"/>
              <a:ext cx="5664" cy="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27" cy="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70"/>
              <a:ext cx="2340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90" y="428604"/>
            <a:ext cx="7815290" cy="890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09320"/>
            <a:ext cx="2133600" cy="424407"/>
          </a:xfrm>
        </p:spPr>
        <p:txBody>
          <a:bodyPr anchor="t" anchorCtr="0"/>
          <a:lstStyle>
            <a:lvl1pPr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75B07F44-8243-4CC9-9BDB-5D196BA6577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13" name="Plassholder for innhold 1"/>
          <p:cNvSpPr txBox="1">
            <a:spLocks/>
          </p:cNvSpPr>
          <p:nvPr userDrawn="1"/>
        </p:nvSpPr>
        <p:spPr bwMode="auto">
          <a:xfrm>
            <a:off x="4283968" y="6309320"/>
            <a:ext cx="4032448" cy="42440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nergy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fficiency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orking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nb-N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roup</a:t>
            </a:r>
          </a:p>
          <a:p>
            <a:pPr algn="ctr">
              <a:buFontTx/>
              <a:buChar char="-"/>
            </a:pPr>
            <a:endParaRPr lang="nb-NO" sz="2800" dirty="0" smtClean="0"/>
          </a:p>
          <a:p>
            <a:pPr algn="ctr">
              <a:buFontTx/>
              <a:buChar char="-"/>
            </a:pPr>
            <a:endParaRPr lang="nb-NO" sz="2800" dirty="0" smtClean="0"/>
          </a:p>
          <a:p>
            <a:pPr marL="457200" lvl="1" indent="0" algn="ctr">
              <a:buFont typeface="Arial" pitchFamily="34" charset="0"/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nb-NO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83568" y="637203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1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June 2021</a:t>
            </a:r>
            <a:endParaRPr lang="en-US" b="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99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28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63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60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73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77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82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47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BF76-07E0-4483-860A-74B9026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43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3BF76-07E0-4483-860A-74B90266B0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51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11560" y="980728"/>
            <a:ext cx="7772400" cy="475252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5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Energy Efficiency Working Group</a:t>
            </a:r>
          </a:p>
          <a:p>
            <a:pPr marL="0" indent="0" algn="ctr">
              <a:buNone/>
            </a:pPr>
            <a:r>
              <a:rPr lang="en-US" sz="4200" b="1" dirty="0" smtClean="0">
                <a:solidFill>
                  <a:prstClr val="black"/>
                </a:solidFill>
              </a:rPr>
              <a:t>*</a:t>
            </a:r>
          </a:p>
          <a:p>
            <a:pPr marL="0" indent="0" algn="ctr">
              <a:buNone/>
            </a:pPr>
            <a:r>
              <a:rPr lang="en-US" sz="4200" b="1" dirty="0" smtClean="0">
                <a:solidFill>
                  <a:prstClr val="black"/>
                </a:solidFill>
              </a:rPr>
              <a:t>Activities &amp; Prospects</a:t>
            </a:r>
            <a:endParaRPr lang="en-US" sz="4200" b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endParaRPr lang="en-US" b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endParaRPr lang="en-US" sz="3300" b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3300" b="1" dirty="0" err="1" smtClean="0">
                <a:solidFill>
                  <a:prstClr val="black"/>
                </a:solidFill>
                <a:ea typeface="+mj-ea"/>
                <a:cs typeface="+mj-cs"/>
              </a:rPr>
              <a:t>Vassilis</a:t>
            </a:r>
            <a:r>
              <a:rPr lang="en-US" sz="3300" b="1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n-US" sz="3300" b="1" dirty="0" err="1" smtClean="0">
                <a:solidFill>
                  <a:prstClr val="black"/>
                </a:solidFill>
                <a:ea typeface="+mj-ea"/>
                <a:cs typeface="+mj-cs"/>
              </a:rPr>
              <a:t>Kilias</a:t>
            </a:r>
            <a:endParaRPr lang="en-US" sz="3300" b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3300" b="1" dirty="0" smtClean="0">
                <a:solidFill>
                  <a:prstClr val="black"/>
                </a:solidFill>
                <a:ea typeface="+mj-ea"/>
                <a:cs typeface="+mj-cs"/>
              </a:rPr>
              <a:t>*</a:t>
            </a:r>
          </a:p>
          <a:p>
            <a:pPr marL="0" indent="0" algn="ctr">
              <a:buNone/>
            </a:pPr>
            <a:r>
              <a:rPr lang="en-US" sz="3300" b="1" dirty="0" smtClean="0">
                <a:solidFill>
                  <a:prstClr val="black"/>
                </a:solidFill>
                <a:ea typeface="+mj-ea"/>
                <a:cs typeface="+mj-cs"/>
              </a:rPr>
              <a:t>CRES</a:t>
            </a:r>
          </a:p>
          <a:p>
            <a:pPr marL="0" indent="0" algn="ctr">
              <a:buNone/>
            </a:pPr>
            <a:r>
              <a:rPr lang="en-US" sz="3300" b="1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n-US" sz="3300" b="1" dirty="0">
                <a:solidFill>
                  <a:prstClr val="black"/>
                </a:solidFill>
                <a:ea typeface="+mj-ea"/>
                <a:cs typeface="+mj-cs"/>
              </a:rPr>
              <a:t>J</a:t>
            </a:r>
            <a:r>
              <a:rPr lang="en-US" sz="3300" b="1" dirty="0" smtClean="0">
                <a:solidFill>
                  <a:prstClr val="black"/>
                </a:solidFill>
                <a:ea typeface="+mj-ea"/>
                <a:cs typeface="+mj-cs"/>
              </a:rPr>
              <a:t>une 2021</a:t>
            </a:r>
          </a:p>
          <a:p>
            <a:pPr marL="0" indent="0" algn="ctr">
              <a:buNone/>
            </a:pPr>
            <a:endParaRPr lang="en-US" b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07F44-8243-4CC9-9BDB-5D196BA6577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2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09587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15</a:t>
            </a:r>
            <a:r>
              <a:rPr lang="en-US" sz="2800" dirty="0" smtClean="0"/>
              <a:t> </a:t>
            </a:r>
            <a:r>
              <a:rPr lang="en-US" sz="2800" dirty="0" err="1" smtClean="0"/>
              <a:t>EnR</a:t>
            </a:r>
            <a:r>
              <a:rPr lang="en-US" sz="2800" dirty="0" smtClean="0"/>
              <a:t> members </a:t>
            </a:r>
          </a:p>
          <a:p>
            <a:r>
              <a:rPr lang="en-US" sz="2800" dirty="0" smtClean="0"/>
              <a:t>	</a:t>
            </a:r>
            <a:r>
              <a:rPr lang="en-US" sz="2400" dirty="0"/>
              <a:t>AEA (AT), ADEME (FR), ADENE (PT), CRES (GR), DENA (GE), EIHP (HU),  ENEA (IT), EST (UK),  GDRE (TR), I.D.A.E. (ES),  MEW (MT) , EDA (BG),  SIEA (SK), RVO(NL), STEM (SE</a:t>
            </a:r>
            <a:r>
              <a:rPr lang="en-US" sz="2400" dirty="0" smtClean="0"/>
              <a:t>)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99592" y="692696"/>
            <a:ext cx="7815290" cy="890574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Structure 2021</a:t>
            </a:r>
            <a:endParaRPr lang="nb-N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07F44-8243-4CC9-9BDB-5D196BA657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1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755576" y="1196752"/>
            <a:ext cx="7772400" cy="1440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- 9 out of 14 </a:t>
            </a:r>
            <a:r>
              <a:rPr lang="en-US" sz="2400" dirty="0" err="1" smtClean="0"/>
              <a:t>EnR</a:t>
            </a:r>
            <a:r>
              <a:rPr lang="en-US" sz="2400" dirty="0" smtClean="0"/>
              <a:t> members present:</a:t>
            </a:r>
          </a:p>
          <a:p>
            <a:pPr marL="0" indent="0">
              <a:buNone/>
            </a:pPr>
            <a:r>
              <a:rPr lang="en-US" sz="2400" dirty="0" smtClean="0"/>
              <a:t>(AEA-AT, ADEME-FR, ADENE-PT, CRES-GR, EIHP-HU, ENEA-IT, IDEA-ES, MEW-MT, SEDA-BG)</a:t>
            </a:r>
          </a:p>
          <a:p>
            <a:pPr marL="0" indent="0">
              <a:buNone/>
            </a:pPr>
            <a:r>
              <a:rPr lang="en-US" sz="2400" dirty="0" smtClean="0"/>
              <a:t>- Plus 1 (RVO – NL)</a:t>
            </a: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99592" y="548680"/>
            <a:ext cx="7815290" cy="43204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First WG Meeting – April/4/2021</a:t>
            </a:r>
            <a:endParaRPr lang="nb-N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07F44-8243-4CC9-9BDB-5D196BA657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Plassholder for innhold 1"/>
          <p:cNvSpPr txBox="1">
            <a:spLocks/>
          </p:cNvSpPr>
          <p:nvPr/>
        </p:nvSpPr>
        <p:spPr bwMode="auto">
          <a:xfrm>
            <a:off x="337196" y="2708920"/>
            <a:ext cx="777240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Agenda:</a:t>
            </a:r>
          </a:p>
          <a:p>
            <a:r>
              <a:rPr lang="en-US" sz="2400" dirty="0" smtClean="0"/>
              <a:t>Review </a:t>
            </a:r>
            <a:r>
              <a:rPr lang="en-US" sz="2400" dirty="0"/>
              <a:t>of the current Terms of </a:t>
            </a:r>
            <a:r>
              <a:rPr lang="en-US" sz="2400" dirty="0" smtClean="0"/>
              <a:t>Reference … </a:t>
            </a:r>
            <a:endParaRPr lang="en-US" sz="2400" dirty="0"/>
          </a:p>
          <a:p>
            <a:r>
              <a:rPr lang="en-US" sz="2400" dirty="0" smtClean="0"/>
              <a:t>Identification </a:t>
            </a:r>
            <a:r>
              <a:rPr lang="en-US" sz="2400" dirty="0"/>
              <a:t>of priorities for the next two </a:t>
            </a:r>
            <a:r>
              <a:rPr lang="en-US" sz="2400" dirty="0" smtClean="0"/>
              <a:t>years –</a:t>
            </a:r>
          </a:p>
          <a:p>
            <a:r>
              <a:rPr lang="en-US" sz="2400" dirty="0" smtClean="0"/>
              <a:t>Presentation </a:t>
            </a:r>
            <a:r>
              <a:rPr lang="en-US" sz="2400" dirty="0"/>
              <a:t>of EE projects of common </a:t>
            </a:r>
            <a:r>
              <a:rPr lang="en-US" sz="2400" dirty="0" smtClean="0"/>
              <a:t>interest </a:t>
            </a:r>
            <a:r>
              <a:rPr lang="en-US" sz="2400" i="1" dirty="0" smtClean="0"/>
              <a:t>–</a:t>
            </a:r>
          </a:p>
          <a:p>
            <a:r>
              <a:rPr lang="en-US" sz="2400" dirty="0" smtClean="0"/>
              <a:t>Basic areas – Energy Efficiency First Principle  </a:t>
            </a:r>
          </a:p>
          <a:p>
            <a:r>
              <a:rPr lang="en-US" sz="2400" dirty="0" smtClean="0"/>
              <a:t>Horizontal tasks – Just Transition, Recovery &amp; Resilience Plans, Sector Integration</a:t>
            </a:r>
            <a:endParaRPr lang="en-US" sz="2400" dirty="0"/>
          </a:p>
          <a:p>
            <a:r>
              <a:rPr lang="en-US" sz="2400" dirty="0" smtClean="0"/>
              <a:t>Management – </a:t>
            </a:r>
            <a:r>
              <a:rPr lang="en-US" sz="2400" i="1" dirty="0" smtClean="0"/>
              <a:t>Working on specific proposals</a:t>
            </a:r>
            <a:endParaRPr lang="en-US" sz="2400" i="1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089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11560" y="1412776"/>
            <a:ext cx="7772400" cy="1663824"/>
          </a:xfrm>
        </p:spPr>
        <p:txBody>
          <a:bodyPr>
            <a:normAutofit fontScale="92500" lnSpcReduction="20000"/>
          </a:bodyPr>
          <a:lstStyle/>
          <a:p>
            <a:pPr lvl="0">
              <a:buFontTx/>
              <a:buChar char="-"/>
            </a:pPr>
            <a:r>
              <a:rPr lang="en-US" sz="2800" b="1" dirty="0" smtClean="0"/>
              <a:t>Assessment</a:t>
            </a:r>
            <a:r>
              <a:rPr lang="en-US" sz="2800" dirty="0" smtClean="0"/>
              <a:t> on Decision making &amp; Planning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(strategy)</a:t>
            </a:r>
          </a:p>
          <a:p>
            <a:pPr lvl="0">
              <a:buFontTx/>
              <a:buChar char="-"/>
            </a:pPr>
            <a:r>
              <a:rPr lang="en-US" sz="2800" b="1" dirty="0" smtClean="0"/>
              <a:t>Application</a:t>
            </a:r>
            <a:r>
              <a:rPr lang="en-US" sz="2800" dirty="0" smtClean="0"/>
              <a:t> to policies &amp; measures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(policy analysis)</a:t>
            </a:r>
          </a:p>
          <a:p>
            <a:pPr lvl="0">
              <a:buFontTx/>
              <a:buChar char="-"/>
            </a:pPr>
            <a:r>
              <a:rPr lang="en-US" sz="2800" b="1" dirty="0" smtClean="0"/>
              <a:t>Spread</a:t>
            </a:r>
            <a:r>
              <a:rPr lang="en-US" sz="2800" dirty="0" smtClean="0"/>
              <a:t> to regional, local and private levels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(promotion)</a:t>
            </a:r>
            <a:endParaRPr lang="el-GR" sz="28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nb-NO" sz="2800" dirty="0" smtClean="0"/>
          </a:p>
          <a:p>
            <a:pPr>
              <a:buFontTx/>
              <a:buChar char="-"/>
            </a:pPr>
            <a:endParaRPr lang="nb-NO" sz="2800" dirty="0" smtClean="0"/>
          </a:p>
          <a:p>
            <a:pPr>
              <a:buFontTx/>
              <a:buChar char="-"/>
            </a:pPr>
            <a:endParaRPr lang="nb-NO" sz="2800" dirty="0" smtClean="0"/>
          </a:p>
          <a:p>
            <a:pPr marL="457200" lvl="1" indent="0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Energy Efficiency First Principle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07F44-8243-4CC9-9BDB-5D196BA657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Plassholder for innhold 1"/>
          <p:cNvSpPr txBox="1">
            <a:spLocks/>
          </p:cNvSpPr>
          <p:nvPr/>
        </p:nvSpPr>
        <p:spPr bwMode="auto">
          <a:xfrm>
            <a:off x="1056995" y="3356992"/>
            <a:ext cx="7772400" cy="22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2800" b="1" dirty="0" smtClean="0"/>
              <a:t>Linkage</a:t>
            </a:r>
            <a:r>
              <a:rPr lang="en-US" sz="2800" dirty="0" smtClean="0"/>
              <a:t> with other Energy Union dimensions</a:t>
            </a:r>
          </a:p>
          <a:p>
            <a:pPr>
              <a:buFontTx/>
              <a:buChar char="-"/>
            </a:pPr>
            <a:r>
              <a:rPr lang="en-US" sz="2800" b="1" dirty="0" smtClean="0"/>
              <a:t>Impacts</a:t>
            </a:r>
            <a:r>
              <a:rPr lang="en-US" sz="2800" dirty="0" smtClean="0"/>
              <a:t> on regional development and social cohesion, Spread to regional, local and private levels, energy poverty alleviation</a:t>
            </a:r>
          </a:p>
          <a:p>
            <a:pPr>
              <a:buFontTx/>
              <a:buChar char="-"/>
            </a:pPr>
            <a:r>
              <a:rPr lang="en-US" sz="2800" b="1" dirty="0" smtClean="0"/>
              <a:t>Cost – efficiency </a:t>
            </a:r>
            <a:r>
              <a:rPr lang="en-US" sz="2800" dirty="0" smtClean="0"/>
              <a:t>at a whole society level </a:t>
            </a:r>
            <a:endParaRPr lang="el-GR" sz="2800" dirty="0" smtClean="0"/>
          </a:p>
          <a:p>
            <a:pPr marL="0" indent="0">
              <a:buFont typeface="Arial" pitchFamily="34" charset="0"/>
              <a:buNone/>
            </a:pPr>
            <a:endParaRPr lang="nb-NO" sz="2800" dirty="0" smtClean="0"/>
          </a:p>
          <a:p>
            <a:pPr>
              <a:buFontTx/>
              <a:buChar char="-"/>
            </a:pPr>
            <a:endParaRPr lang="nb-NO" sz="2800" dirty="0" smtClean="0"/>
          </a:p>
          <a:p>
            <a:pPr>
              <a:buFontTx/>
              <a:buChar char="-"/>
            </a:pPr>
            <a:endParaRPr lang="nb-NO" sz="2800" dirty="0" smtClean="0"/>
          </a:p>
          <a:p>
            <a:pPr marL="457200" lvl="1" indent="0">
              <a:buFont typeface="Arial" pitchFamily="34" charset="0"/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90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47484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dirty="0" smtClean="0"/>
              <a:t>Links to </a:t>
            </a:r>
            <a:r>
              <a:rPr lang="en-US" sz="2800" b="1" dirty="0" smtClean="0"/>
              <a:t>Recovery &amp; Resilience Plans, </a:t>
            </a:r>
            <a:r>
              <a:rPr lang="en-US" sz="2800" dirty="0" smtClean="0"/>
              <a:t>European &amp; Country assessment. </a:t>
            </a:r>
          </a:p>
          <a:p>
            <a:pPr lvl="0"/>
            <a:r>
              <a:rPr lang="en-GB" sz="2800" b="1" dirty="0" smtClean="0"/>
              <a:t>Strategy </a:t>
            </a:r>
            <a:r>
              <a:rPr lang="en-GB" sz="2800" b="1" dirty="0"/>
              <a:t>/ Policy </a:t>
            </a:r>
            <a:r>
              <a:rPr lang="en-GB" sz="2800" dirty="0"/>
              <a:t>beyond EED, RED II &amp; EPBD – deepening sector </a:t>
            </a:r>
            <a:r>
              <a:rPr lang="en-GB" sz="2800" dirty="0" smtClean="0"/>
              <a:t>integration. </a:t>
            </a:r>
            <a:endParaRPr lang="el-GR" sz="2800" dirty="0"/>
          </a:p>
          <a:p>
            <a:pPr lvl="0"/>
            <a:r>
              <a:rPr lang="en-GB" sz="2800" dirty="0" smtClean="0"/>
              <a:t>The role of EE policies measures and good practices in </a:t>
            </a:r>
            <a:r>
              <a:rPr lang="en-US" sz="2800" b="1" dirty="0" smtClean="0"/>
              <a:t>Just Transition </a:t>
            </a:r>
            <a:r>
              <a:rPr lang="en-US" sz="2800" dirty="0" smtClean="0"/>
              <a:t>(Energy Poverty, Citizen involvement, share of profits).</a:t>
            </a:r>
            <a:endParaRPr lang="el-GR" sz="2800" dirty="0"/>
          </a:p>
          <a:p>
            <a:pPr lvl="0"/>
            <a:r>
              <a:rPr lang="en-GB" sz="2800" dirty="0"/>
              <a:t>insight </a:t>
            </a:r>
            <a:r>
              <a:rPr lang="en-GB" sz="2800" dirty="0" smtClean="0"/>
              <a:t>in </a:t>
            </a:r>
            <a:r>
              <a:rPr lang="en-GB" sz="2800" dirty="0"/>
              <a:t>the </a:t>
            </a:r>
            <a:r>
              <a:rPr lang="en-GB" sz="2800" b="1" dirty="0"/>
              <a:t>review</a:t>
            </a:r>
            <a:r>
              <a:rPr lang="en-GB" sz="2800" dirty="0"/>
              <a:t> of the </a:t>
            </a:r>
            <a:r>
              <a:rPr lang="en-GB" sz="2800" dirty="0" smtClean="0"/>
              <a:t>EED.</a:t>
            </a:r>
          </a:p>
          <a:p>
            <a:pPr lvl="0"/>
            <a:r>
              <a:rPr lang="en-GB" sz="2800" dirty="0" smtClean="0"/>
              <a:t>The role of EE policies &amp; measures in the development of </a:t>
            </a:r>
            <a:r>
              <a:rPr lang="en-GB" sz="2800" b="1" dirty="0" smtClean="0"/>
              <a:t>regions under transition</a:t>
            </a:r>
            <a:endParaRPr lang="en-GB" sz="2800" dirty="0" smtClean="0"/>
          </a:p>
          <a:p>
            <a:pPr marL="0" lvl="0" indent="0">
              <a:buNone/>
            </a:pPr>
            <a:endParaRPr lang="el-GR" sz="2800" dirty="0"/>
          </a:p>
          <a:p>
            <a:pPr marL="0" indent="0">
              <a:buNone/>
            </a:pPr>
            <a:endParaRPr lang="nb-NO" sz="2800" dirty="0" smtClean="0"/>
          </a:p>
          <a:p>
            <a:pPr>
              <a:buFontTx/>
              <a:buChar char="-"/>
            </a:pPr>
            <a:endParaRPr lang="nb-NO" sz="2800" dirty="0" smtClean="0"/>
          </a:p>
          <a:p>
            <a:pPr>
              <a:buFontTx/>
              <a:buChar char="-"/>
            </a:pPr>
            <a:endParaRPr lang="nb-NO" sz="2800" dirty="0" smtClean="0"/>
          </a:p>
          <a:p>
            <a:pPr marL="457200" lvl="1" indent="0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27584" y="428604"/>
            <a:ext cx="7815290" cy="890574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</a:rPr>
              <a:t>EEWG Thematic challenges 2021 - 2022</a:t>
            </a:r>
            <a:endParaRPr lang="nb-NO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07F44-8243-4CC9-9BDB-5D196BA657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7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67544" y="1700808"/>
            <a:ext cx="8352928" cy="4176464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dirty="0" smtClean="0"/>
              <a:t>Targeting </a:t>
            </a:r>
            <a:r>
              <a:rPr lang="en-US" b="1" dirty="0" smtClean="0"/>
              <a:t>networks</a:t>
            </a:r>
            <a:r>
              <a:rPr lang="en-US" dirty="0" smtClean="0"/>
              <a:t>, </a:t>
            </a:r>
            <a:r>
              <a:rPr lang="en-US" b="1" dirty="0" smtClean="0"/>
              <a:t>regional</a:t>
            </a:r>
            <a:r>
              <a:rPr lang="en-US" dirty="0" smtClean="0"/>
              <a:t> and </a:t>
            </a:r>
            <a:r>
              <a:rPr lang="en-US" b="1" dirty="0" smtClean="0"/>
              <a:t>local</a:t>
            </a:r>
            <a:r>
              <a:rPr lang="en-US" dirty="0" smtClean="0"/>
              <a:t> agencies and investigate their role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fontAlgn="base"/>
            <a:r>
              <a:rPr lang="en-US" dirty="0" smtClean="0"/>
              <a:t>Work on </a:t>
            </a:r>
            <a:r>
              <a:rPr lang="en-US" b="1" dirty="0" smtClean="0"/>
              <a:t>funding mechanisms </a:t>
            </a:r>
            <a:r>
              <a:rPr lang="en-US" dirty="0" smtClean="0"/>
              <a:t>– how to integrate EE principles in project funding?  A</a:t>
            </a:r>
            <a:r>
              <a:rPr lang="en-GB" dirty="0" err="1" smtClean="0"/>
              <a:t>pplication</a:t>
            </a:r>
            <a:r>
              <a:rPr lang="en-GB" dirty="0" smtClean="0"/>
              <a:t> on  Multiannual </a:t>
            </a:r>
            <a:r>
              <a:rPr lang="en-GB" dirty="0"/>
              <a:t>Financial Framework (2021/2027) </a:t>
            </a:r>
            <a:endParaRPr lang="en-US" dirty="0"/>
          </a:p>
          <a:p>
            <a:pPr fontAlgn="base"/>
            <a:r>
              <a:rPr lang="en-US" dirty="0" smtClean="0"/>
              <a:t>Follow </a:t>
            </a:r>
            <a:r>
              <a:rPr lang="en-US" b="1" dirty="0" smtClean="0"/>
              <a:t>sector integration </a:t>
            </a:r>
            <a:r>
              <a:rPr lang="en-US" dirty="0" smtClean="0"/>
              <a:t>issues…</a:t>
            </a:r>
          </a:p>
          <a:p>
            <a:pPr fontAlgn="base"/>
            <a:r>
              <a:rPr lang="en-US" dirty="0" smtClean="0"/>
              <a:t>Development of </a:t>
            </a:r>
            <a:r>
              <a:rPr lang="en-US" b="1" dirty="0" smtClean="0"/>
              <a:t>new skills and jobs</a:t>
            </a:r>
            <a:r>
              <a:rPr lang="en-US" dirty="0" smtClean="0"/>
              <a:t>. </a:t>
            </a:r>
          </a:p>
          <a:p>
            <a:pPr fontAlgn="base"/>
            <a:r>
              <a:rPr lang="en-US" dirty="0" smtClean="0"/>
              <a:t>Emerging issues, digitalization, public acceptance …  </a:t>
            </a:r>
            <a:endParaRPr lang="en-US" dirty="0"/>
          </a:p>
          <a:p>
            <a:pPr>
              <a:buFontTx/>
              <a:buChar char="-"/>
            </a:pPr>
            <a:endParaRPr lang="en-US" i="1" dirty="0"/>
          </a:p>
          <a:p>
            <a:pPr>
              <a:buFontTx/>
              <a:buChar char="-"/>
            </a:pPr>
            <a:endParaRPr lang="en-US" i="1" dirty="0" smtClean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815290" cy="93610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2021 - 2022 more challenges …</a:t>
            </a:r>
            <a:endParaRPr lang="nb-N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07F44-8243-4CC9-9BDB-5D196BA657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11560" y="980728"/>
            <a:ext cx="8280920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+mj-ea"/>
                <a:cs typeface="+mj-cs"/>
              </a:rPr>
              <a:t>Energy Efficiency Working Group</a:t>
            </a:r>
          </a:p>
          <a:p>
            <a:pPr marL="0" indent="0" algn="ctr">
              <a:buNone/>
            </a:pPr>
            <a:r>
              <a:rPr lang="en-US" sz="3000" b="1" dirty="0" smtClean="0">
                <a:solidFill>
                  <a:prstClr val="black"/>
                </a:solidFill>
              </a:rPr>
              <a:t>Ambitions</a:t>
            </a:r>
            <a:endParaRPr lang="en-US" sz="3000" b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endParaRPr lang="en-US" b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2800" b="1" i="1" dirty="0" smtClean="0">
                <a:solidFill>
                  <a:prstClr val="black"/>
                </a:solidFill>
                <a:ea typeface="+mj-ea"/>
                <a:cs typeface="+mj-cs"/>
              </a:rPr>
              <a:t>- Knowledge Sharing</a:t>
            </a:r>
          </a:p>
          <a:p>
            <a:pPr marL="0" indent="0" algn="ctr">
              <a:buNone/>
            </a:pPr>
            <a:r>
              <a:rPr lang="en-US" sz="2800" b="1" i="1" dirty="0" smtClean="0">
                <a:solidFill>
                  <a:prstClr val="black"/>
                </a:solidFill>
                <a:ea typeface="+mj-ea"/>
                <a:cs typeface="+mj-cs"/>
              </a:rPr>
              <a:t>- Support Agencies</a:t>
            </a:r>
          </a:p>
          <a:p>
            <a:pPr marL="0" indent="0" algn="ctr">
              <a:buNone/>
            </a:pPr>
            <a:r>
              <a:rPr lang="en-US" sz="2800" b="1" i="1" dirty="0" smtClean="0">
                <a:solidFill>
                  <a:prstClr val="black"/>
                </a:solidFill>
                <a:ea typeface="+mj-ea"/>
                <a:cs typeface="+mj-cs"/>
              </a:rPr>
              <a:t>- Access Technical, Policy and Social Innovation</a:t>
            </a:r>
          </a:p>
          <a:p>
            <a:pPr marL="0" indent="0" algn="ctr">
              <a:buNone/>
            </a:pPr>
            <a:r>
              <a:rPr lang="en-US" sz="2800" b="1" i="1" dirty="0" smtClean="0">
                <a:solidFill>
                  <a:prstClr val="black"/>
                </a:solidFill>
                <a:ea typeface="+mj-ea"/>
                <a:cs typeface="+mj-cs"/>
              </a:rPr>
              <a:t>- Influencing Policies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07F44-8243-4CC9-9BDB-5D196BA657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0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4680520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Work on new proposals (Horizon, Life, </a:t>
            </a:r>
            <a:r>
              <a:rPr lang="en-US" dirty="0" err="1" smtClean="0"/>
              <a:t>Intereg</a:t>
            </a:r>
            <a:r>
              <a:rPr lang="en-US" dirty="0" smtClean="0"/>
              <a:t>)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fontAlgn="base"/>
            <a:r>
              <a:rPr lang="en-US" dirty="0" smtClean="0"/>
              <a:t>Investigate the need for a basic deliverable (in the form of questionnaire or position paper in 2021 – 2022)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fontAlgn="base"/>
            <a:r>
              <a:rPr lang="en-US" dirty="0" smtClean="0"/>
              <a:t>Contact new members for the WG, rejoin existing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fontAlgn="base"/>
            <a:r>
              <a:rPr lang="en-US" dirty="0" smtClean="0"/>
              <a:t>Working on horizontal issues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fontAlgn="base"/>
            <a:endParaRPr lang="en-US" dirty="0"/>
          </a:p>
          <a:p>
            <a:pPr>
              <a:buFontTx/>
              <a:buChar char="-"/>
            </a:pPr>
            <a:endParaRPr lang="en-US" i="1" dirty="0"/>
          </a:p>
          <a:p>
            <a:pPr>
              <a:buFontTx/>
              <a:buChar char="-"/>
            </a:pPr>
            <a:endParaRPr lang="en-US" i="1" dirty="0" smtClean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815290" cy="93610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More Actions …</a:t>
            </a:r>
            <a:endParaRPr lang="nb-N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07F44-8243-4CC9-9BDB-5D196BA657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6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46805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i="1" dirty="0" smtClean="0"/>
              <a:t>‘having </a:t>
            </a:r>
            <a:r>
              <a:rPr lang="en-US" b="1" i="1" dirty="0"/>
              <a:t>enough but not using too </a:t>
            </a:r>
            <a:r>
              <a:rPr lang="en-US" b="1" i="1" dirty="0" smtClean="0"/>
              <a:t>much’</a:t>
            </a:r>
            <a:endParaRPr lang="en-US" b="1" i="1" dirty="0"/>
          </a:p>
          <a:p>
            <a:pPr fontAlgn="base"/>
            <a:r>
              <a:rPr lang="en-US" sz="2400" dirty="0" smtClean="0"/>
              <a:t>Focus more on energy conservation than energy efficiency … </a:t>
            </a:r>
          </a:p>
          <a:p>
            <a:r>
              <a:rPr lang="en-US" sz="2400" i="1" dirty="0" smtClean="0"/>
              <a:t>‘If </a:t>
            </a:r>
            <a:r>
              <a:rPr lang="en-US" sz="2400" i="1" dirty="0"/>
              <a:t>we save energy, and money, we will simply use the saved money to increase our demands for energy </a:t>
            </a:r>
            <a:r>
              <a:rPr lang="en-US" sz="2400" i="1" dirty="0" smtClean="0"/>
              <a:t>services,</a:t>
            </a:r>
            <a:endParaRPr lang="en-US" sz="2400" i="1" dirty="0"/>
          </a:p>
          <a:p>
            <a:pPr fontAlgn="base"/>
            <a:r>
              <a:rPr lang="en-US" sz="2400" dirty="0" smtClean="0"/>
              <a:t>Ethical and consumers behavior aspects (Buy </a:t>
            </a:r>
            <a:r>
              <a:rPr lang="en-US" sz="2400" dirty="0"/>
              <a:t>small </a:t>
            </a:r>
            <a:r>
              <a:rPr lang="en-US" sz="2400" dirty="0" smtClean="0"/>
              <a:t>car) lead by relevant policies and innovation (social, policy, technology).</a:t>
            </a:r>
          </a:p>
          <a:p>
            <a:pPr fontAlgn="base"/>
            <a:r>
              <a:rPr lang="en-US" sz="2400" b="1" dirty="0" smtClean="0"/>
              <a:t>Questions</a:t>
            </a:r>
          </a:p>
          <a:p>
            <a:pPr marL="0" indent="0" fontAlgn="base">
              <a:buNone/>
            </a:pPr>
            <a:r>
              <a:rPr lang="en-US" sz="2400" i="1" dirty="0" smtClean="0"/>
              <a:t>- What are the affected thematic areas? (Ethics, Transport, Labeling, Housing)</a:t>
            </a:r>
          </a:p>
          <a:p>
            <a:pPr marL="0" indent="0" fontAlgn="base">
              <a:buNone/>
            </a:pPr>
            <a:r>
              <a:rPr lang="en-US" sz="2400" i="1" dirty="0" smtClean="0"/>
              <a:t>- Areas where efficient and sufficient policies converge or diverge</a:t>
            </a:r>
          </a:p>
          <a:p>
            <a:pPr fontAlgn="base">
              <a:buFontTx/>
              <a:buChar char="-"/>
            </a:pPr>
            <a:r>
              <a:rPr lang="en-US" sz="2400" i="1" dirty="0" smtClean="0"/>
              <a:t>Is it enough room for EU and National policies towards 2050?</a:t>
            </a:r>
          </a:p>
          <a:p>
            <a:pPr fontAlgn="base">
              <a:buFontTx/>
              <a:buChar char="-"/>
            </a:pPr>
            <a:r>
              <a:rPr lang="en-US" sz="2400" i="1" dirty="0" smtClean="0"/>
              <a:t>What about technologies ???</a:t>
            </a:r>
          </a:p>
          <a:p>
            <a:pPr fontAlgn="base"/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fontAlgn="base"/>
            <a:endParaRPr lang="en-US" dirty="0"/>
          </a:p>
          <a:p>
            <a:pPr>
              <a:buFontTx/>
              <a:buChar char="-"/>
            </a:pPr>
            <a:endParaRPr lang="en-US" i="1" dirty="0"/>
          </a:p>
          <a:p>
            <a:pPr>
              <a:buFontTx/>
              <a:buChar char="-"/>
            </a:pPr>
            <a:endParaRPr lang="en-US" i="1" dirty="0" smtClean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815290" cy="93610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Energy Sufficiency </a:t>
            </a:r>
            <a:endParaRPr lang="nb-N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07F44-8243-4CC9-9BDB-5D196BA657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5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4136</TotalTime>
  <Words>570</Words>
  <Application>Microsoft Office PowerPoint</Application>
  <PresentationFormat>Affichage à l'écran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Thème Office</vt:lpstr>
      <vt:lpstr>Présentation PowerPoint</vt:lpstr>
      <vt:lpstr>Structure 2021</vt:lpstr>
      <vt:lpstr>First WG Meeting – April/4/2021</vt:lpstr>
      <vt:lpstr>Energy Efficiency First Principle</vt:lpstr>
      <vt:lpstr>EEWG Thematic challenges 2021 - 2022</vt:lpstr>
      <vt:lpstr>2021 - 2022 more challenges …</vt:lpstr>
      <vt:lpstr>Présentation PowerPoint</vt:lpstr>
      <vt:lpstr>More Actions …</vt:lpstr>
      <vt:lpstr>Energy Sufficiency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 Regular Meeting M 53         Helsinki , 28th – 29th June 2013  ADEME, EnR PRESIDENCY 2013</dc:title>
  <dc:creator>Nicolas DYEVRE</dc:creator>
  <cp:lastModifiedBy>GUILLAUME Eléanor</cp:lastModifiedBy>
  <cp:revision>279</cp:revision>
  <dcterms:created xsi:type="dcterms:W3CDTF">2013-06-18T10:04:30Z</dcterms:created>
  <dcterms:modified xsi:type="dcterms:W3CDTF">2021-06-09T07:44:56Z</dcterms:modified>
</cp:coreProperties>
</file>